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9"/>
  </p:normalViewPr>
  <p:slideViewPr>
    <p:cSldViewPr snapToGrid="0">
      <p:cViewPr varScale="1">
        <p:scale>
          <a:sx n="85" d="100"/>
          <a:sy n="85" d="100"/>
        </p:scale>
        <p:origin x="1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3A1E600-8E93-4189-A4CE-0B7E0E51F5A9}" type="datetimeFigureOut">
              <a:rPr lang="fr-FR" smtClean="0"/>
              <a:t>27/03/2020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62197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3A1E600-8E93-4189-A4CE-0B7E0E51F5A9}" type="datetimeFigureOut">
              <a:rPr lang="fr-FR" smtClean="0"/>
              <a:t>27/03/2020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2458876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3A1E600-8E93-4189-A4CE-0B7E0E51F5A9}" type="datetimeFigureOut">
              <a:rPr lang="fr-FR" smtClean="0"/>
              <a:t>27/03/2020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4B3BB-E4B1-4D96-BABB-19447B2444C5}"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9767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C3A1E600-8E93-4189-A4CE-0B7E0E51F5A9}" type="datetimeFigureOut">
              <a:rPr lang="fr-FR" smtClean="0"/>
              <a:t>27/03/2020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2710429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C3A1E600-8E93-4189-A4CE-0B7E0E51F5A9}" type="datetimeFigureOut">
              <a:rPr lang="fr-FR" smtClean="0"/>
              <a:t>27/03/2020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4B3BB-E4B1-4D96-BABB-19447B2444C5}"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8073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C3A1E600-8E93-4189-A4CE-0B7E0E51F5A9}" type="datetimeFigureOut">
              <a:rPr lang="fr-FR" smtClean="0"/>
              <a:t>27/03/2020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4010516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A1E600-8E93-4189-A4CE-0B7E0E51F5A9}" type="datetimeFigureOut">
              <a:rPr lang="fr-FR" smtClean="0"/>
              <a:t>27/03/2020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3496509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A1E600-8E93-4189-A4CE-0B7E0E51F5A9}" type="datetimeFigureOut">
              <a:rPr lang="fr-FR" smtClean="0"/>
              <a:t>27/03/2020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42124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A1E600-8E93-4189-A4CE-0B7E0E51F5A9}" type="datetimeFigureOut">
              <a:rPr lang="fr-FR" smtClean="0"/>
              <a:t>27/03/2020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362321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3A1E600-8E93-4189-A4CE-0B7E0E51F5A9}" type="datetimeFigureOut">
              <a:rPr lang="fr-FR" smtClean="0"/>
              <a:t>27/03/2020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2591089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3A1E600-8E93-4189-A4CE-0B7E0E51F5A9}" type="datetimeFigureOut">
              <a:rPr lang="fr-FR" smtClean="0"/>
              <a:t>27/03/2020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309195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3A1E600-8E93-4189-A4CE-0B7E0E51F5A9}" type="datetimeFigureOut">
              <a:rPr lang="fr-FR" smtClean="0"/>
              <a:t>27/03/2020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1601752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3A1E600-8E93-4189-A4CE-0B7E0E51F5A9}" type="datetimeFigureOut">
              <a:rPr lang="fr-FR" smtClean="0"/>
              <a:t>27/03/2020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279921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1E600-8E93-4189-A4CE-0B7E0E51F5A9}" type="datetimeFigureOut">
              <a:rPr lang="fr-FR" smtClean="0"/>
              <a:t>27/03/2020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2297038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3A1E600-8E93-4189-A4CE-0B7E0E51F5A9}" type="datetimeFigureOut">
              <a:rPr lang="fr-FR" smtClean="0"/>
              <a:t>27/03/2020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291620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3A1E600-8E93-4189-A4CE-0B7E0E51F5A9}" type="datetimeFigureOut">
              <a:rPr lang="fr-FR" smtClean="0"/>
              <a:t>27/03/2020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4B3BB-E4B1-4D96-BABB-19447B2444C5}" type="slidenum">
              <a:rPr lang="fr-FR" smtClean="0"/>
              <a:t>‹N°›</a:t>
            </a:fld>
            <a:endParaRPr lang="fr-FR"/>
          </a:p>
        </p:txBody>
      </p:sp>
    </p:spTree>
    <p:extLst>
      <p:ext uri="{BB962C8B-B14F-4D97-AF65-F5344CB8AC3E}">
        <p14:creationId xmlns:p14="http://schemas.microsoft.com/office/powerpoint/2010/main" val="404963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A1E600-8E93-4189-A4CE-0B7E0E51F5A9}" type="datetimeFigureOut">
              <a:rPr lang="fr-FR" smtClean="0"/>
              <a:t>27/03/2020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B4B3BB-E4B1-4D96-BABB-19447B2444C5}" type="slidenum">
              <a:rPr lang="fr-FR" smtClean="0"/>
              <a:t>‹N°›</a:t>
            </a:fld>
            <a:endParaRPr lang="fr-FR"/>
          </a:p>
        </p:txBody>
      </p:sp>
    </p:spTree>
    <p:extLst>
      <p:ext uri="{BB962C8B-B14F-4D97-AF65-F5344CB8AC3E}">
        <p14:creationId xmlns:p14="http://schemas.microsoft.com/office/powerpoint/2010/main" val="370051751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0" y="535674"/>
            <a:ext cx="8915399" cy="2262781"/>
          </a:xfrm>
        </p:spPr>
        <p:txBody>
          <a:bodyPr/>
          <a:lstStyle/>
          <a:p>
            <a:r>
              <a:rPr lang="fr-FR" dirty="0"/>
              <a:t>Covid19 en Guinée:</a:t>
            </a:r>
          </a:p>
        </p:txBody>
      </p:sp>
      <p:sp>
        <p:nvSpPr>
          <p:cNvPr id="3" name="Sous-titre 2"/>
          <p:cNvSpPr>
            <a:spLocks noGrp="1"/>
          </p:cNvSpPr>
          <p:nvPr>
            <p:ph type="subTitle" idx="1"/>
          </p:nvPr>
        </p:nvSpPr>
        <p:spPr>
          <a:xfrm>
            <a:off x="2739336" y="2948579"/>
            <a:ext cx="8915399" cy="1691660"/>
          </a:xfrm>
        </p:spPr>
        <p:txBody>
          <a:bodyPr>
            <a:normAutofit fontScale="85000" lnSpcReduction="20000"/>
          </a:bodyPr>
          <a:lstStyle/>
          <a:p>
            <a:r>
              <a:rPr lang="fr-FR" sz="3200" b="1" dirty="0"/>
              <a:t>Enjeux politiques et enjeux sanitaires</a:t>
            </a:r>
          </a:p>
          <a:p>
            <a:endParaRPr lang="fr-FR" sz="3200" dirty="0"/>
          </a:p>
          <a:p>
            <a:r>
              <a:rPr lang="fr-FR" sz="2400" dirty="0"/>
              <a:t>Ramadan DIALLO, Docteur en Science politique</a:t>
            </a:r>
          </a:p>
          <a:p>
            <a:r>
              <a:rPr lang="fr-FR" sz="2400" dirty="0"/>
              <a:t>Directeur exécutif adjoint du CIRD </a:t>
            </a:r>
            <a:endParaRPr lang="fr-FR" sz="1400" dirty="0"/>
          </a:p>
        </p:txBody>
      </p:sp>
    </p:spTree>
    <p:extLst>
      <p:ext uri="{BB962C8B-B14F-4D97-AF65-F5344CB8AC3E}">
        <p14:creationId xmlns:p14="http://schemas.microsoft.com/office/powerpoint/2010/main" val="2167950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968991"/>
            <a:ext cx="8915400" cy="4544705"/>
          </a:xfrm>
        </p:spPr>
        <p:txBody>
          <a:bodyPr>
            <a:normAutofit/>
          </a:bodyPr>
          <a:lstStyle/>
          <a:p>
            <a:pPr marL="0" indent="0">
              <a:buNone/>
            </a:pPr>
            <a:r>
              <a:rPr lang="fr-FR" sz="2400" b="1" dirty="0"/>
              <a:t>1. La Guinée en proie à une crise politique</a:t>
            </a:r>
          </a:p>
          <a:p>
            <a:r>
              <a:rPr lang="fr-FR" sz="2400" dirty="0"/>
              <a:t>Crise politique en cours depuis le dernier trimestre 2019 due au projet de nouvelle Constitution proposé par le Chef d’Etat sortant en fin de mandat</a:t>
            </a:r>
          </a:p>
          <a:p>
            <a:r>
              <a:rPr lang="fr-FR" sz="2400" dirty="0"/>
              <a:t>Organisation  des législatives: mandat des députés ayant expiré fin 2018</a:t>
            </a:r>
          </a:p>
          <a:p>
            <a:r>
              <a:rPr lang="fr-FR" sz="2400" dirty="0"/>
              <a:t>Couplage referendum et législatives: intensification de la crise politique au cours du premier trimestre 2020: plusieurs reports (16 </a:t>
            </a:r>
            <a:r>
              <a:rPr lang="fr-FR" sz="2400" dirty="0" err="1"/>
              <a:t>fevrier</a:t>
            </a:r>
            <a:r>
              <a:rPr lang="fr-FR" sz="2400" dirty="0"/>
              <a:t>, 1 mars, 22 mars)</a:t>
            </a:r>
          </a:p>
          <a:p>
            <a:pPr marL="0" indent="0">
              <a:buNone/>
            </a:pPr>
            <a:endParaRPr lang="fr-FR" sz="2400"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424089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655093"/>
            <a:ext cx="8915400" cy="5759355"/>
          </a:xfrm>
        </p:spPr>
        <p:txBody>
          <a:bodyPr>
            <a:normAutofit fontScale="92500"/>
          </a:bodyPr>
          <a:lstStyle/>
          <a:p>
            <a:pPr marL="0" indent="0">
              <a:buNone/>
            </a:pPr>
            <a:r>
              <a:rPr lang="fr-FR" sz="2800" b="1" dirty="0"/>
              <a:t>2. Le Covid19 en Guinée dans un contexte de joutes électorales</a:t>
            </a:r>
            <a:endParaRPr lang="fr-FR" sz="2800" dirty="0"/>
          </a:p>
          <a:p>
            <a:r>
              <a:rPr lang="fr-FR" sz="2400" dirty="0"/>
              <a:t>Covid19 aux frontières de la Guinée: Sénégal et Côte d’Ivoire (mesures de riposte préventives)</a:t>
            </a:r>
          </a:p>
          <a:p>
            <a:r>
              <a:rPr lang="fr-FR" sz="2400" dirty="0"/>
              <a:t>1</a:t>
            </a:r>
            <a:r>
              <a:rPr lang="fr-FR" sz="2400" baseline="30000" dirty="0"/>
              <a:t>er</a:t>
            </a:r>
            <a:r>
              <a:rPr lang="fr-FR" sz="2400" dirty="0"/>
              <a:t> cas de Covid19 en Guinée: 5 mars 2020, une Belge. Près de 300 contacts. </a:t>
            </a:r>
          </a:p>
          <a:p>
            <a:r>
              <a:rPr lang="fr-FR" sz="2400" dirty="0"/>
              <a:t>2</a:t>
            </a:r>
            <a:r>
              <a:rPr lang="fr-FR" sz="2400" baseline="30000" dirty="0"/>
              <a:t>e</a:t>
            </a:r>
            <a:r>
              <a:rPr lang="fr-FR" sz="2400" dirty="0"/>
              <a:t> cas : le 17 mars 2020 (commerçante venue d’Italie)</a:t>
            </a:r>
          </a:p>
          <a:p>
            <a:r>
              <a:rPr lang="fr-FR" sz="2400" dirty="0"/>
              <a:t>Cas suivants: Le 23 mars 2020, un cadre du ministère du budget et sa femme revenue de la France sont testés positif au COVID19 qui a conduit à la fermeture du ministère et la mise en quarantaine volontaires du ministre du Budget Ismaël </a:t>
            </a:r>
            <a:r>
              <a:rPr lang="fr-FR" sz="2400" dirty="0" err="1"/>
              <a:t>Dioubate</a:t>
            </a:r>
            <a:r>
              <a:rPr lang="fr-FR" sz="2400" dirty="0"/>
              <a:t> à </a:t>
            </a:r>
            <a:r>
              <a:rPr lang="fr-FR" sz="2400" dirty="0" err="1"/>
              <a:t>kouroussa</a:t>
            </a:r>
            <a:r>
              <a:rPr lang="fr-FR" sz="2400" dirty="0"/>
              <a:t> dans sa famille. Le 26 mars 2020, Dr </a:t>
            </a:r>
            <a:r>
              <a:rPr lang="fr-FR" sz="2400" dirty="0" err="1"/>
              <a:t>Makalé</a:t>
            </a:r>
            <a:r>
              <a:rPr lang="fr-FR" sz="2400" dirty="0"/>
              <a:t> Traoré revenue de Londres</a:t>
            </a:r>
          </a:p>
          <a:p>
            <a:r>
              <a:rPr lang="fr-FR" sz="2400" dirty="0"/>
              <a:t>27 mars: la Guinée serait à 8 cas.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4252884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06472" y="386684"/>
            <a:ext cx="9211788" cy="6471316"/>
          </a:xfrm>
        </p:spPr>
        <p:txBody>
          <a:bodyPr>
            <a:normAutofit fontScale="92500" lnSpcReduction="10000"/>
          </a:bodyPr>
          <a:lstStyle/>
          <a:p>
            <a:pPr marL="0" indent="0">
              <a:buNone/>
            </a:pPr>
            <a:r>
              <a:rPr lang="fr-FR" sz="3000" b="1" dirty="0"/>
              <a:t>3. Enjeux politiques privilégiés sur les enjeux sanitaires</a:t>
            </a:r>
          </a:p>
          <a:p>
            <a:pPr marL="0" indent="0">
              <a:buNone/>
            </a:pPr>
            <a:endParaRPr lang="fr-FR" sz="2200" b="1" dirty="0"/>
          </a:p>
          <a:p>
            <a:r>
              <a:rPr lang="fr-FR" sz="2400" dirty="0"/>
              <a:t>La capacité responsive du politique sur le Covid19 plombée par les enjeux politiques (non report des élections, peu de mesures préventives lors du scrutin, violation de l’interdiction de regroupement de plus de 100 personnes)</a:t>
            </a:r>
          </a:p>
          <a:p>
            <a:r>
              <a:rPr lang="fr-FR" sz="2400" dirty="0"/>
              <a:t>Une crise de légitimité du politique dans la gestion de la crise sanitaire (libre court aux rumeurs)</a:t>
            </a:r>
          </a:p>
          <a:p>
            <a:r>
              <a:rPr lang="fr-FR" sz="2400" dirty="0"/>
              <a:t>Mesures de riposte réellement prise dans la semaine qui suit le double scrutin contesté </a:t>
            </a:r>
          </a:p>
          <a:p>
            <a:r>
              <a:rPr lang="fr-FR" sz="2400" dirty="0"/>
              <a:t>Fermeture de l’</a:t>
            </a:r>
            <a:r>
              <a:rPr lang="fr-FR" sz="2400" dirty="0" err="1"/>
              <a:t>aeroport</a:t>
            </a:r>
            <a:r>
              <a:rPr lang="fr-FR" sz="2400" dirty="0"/>
              <a:t> (</a:t>
            </a:r>
            <a:r>
              <a:rPr lang="fr-FR" sz="2400" b="1" dirty="0"/>
              <a:t>23 mars</a:t>
            </a:r>
            <a:r>
              <a:rPr lang="fr-FR" sz="2400" dirty="0"/>
              <a:t>)</a:t>
            </a:r>
          </a:p>
          <a:p>
            <a:r>
              <a:rPr lang="fr-FR" sz="2400" dirty="0"/>
              <a:t>Prorogation de la fermeture des écoles (</a:t>
            </a:r>
            <a:r>
              <a:rPr lang="fr-FR" sz="2400" b="1" dirty="0"/>
              <a:t>24 mars</a:t>
            </a:r>
            <a:r>
              <a:rPr lang="fr-FR" sz="2400" dirty="0"/>
              <a:t>)</a:t>
            </a:r>
          </a:p>
          <a:p>
            <a:r>
              <a:rPr lang="fr-FR" sz="2400" dirty="0"/>
              <a:t>Mesures phares du </a:t>
            </a:r>
            <a:r>
              <a:rPr lang="fr-FR" sz="2400" b="1" dirty="0"/>
              <a:t>26 mars </a:t>
            </a:r>
            <a:r>
              <a:rPr lang="fr-FR" sz="2400" dirty="0"/>
              <a:t>: état d’urgence sanitaire décrété, fermeture des frontières terrestres, interdiction des rassemblements de plus de 20 personnes, fermetures des lieux de culte, interdiction des cérémonies, etc. </a:t>
            </a: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3288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07325" y="1041778"/>
            <a:ext cx="8915400" cy="5236191"/>
          </a:xfrm>
        </p:spPr>
        <p:txBody>
          <a:bodyPr>
            <a:normAutofit/>
          </a:bodyPr>
          <a:lstStyle/>
          <a:p>
            <a:pPr marL="0" indent="0">
              <a:buNone/>
            </a:pPr>
            <a:r>
              <a:rPr lang="fr-FR" sz="2400" b="1" dirty="0"/>
              <a:t>4. Les mesures seront-elles efficientes face à la crise politique ? </a:t>
            </a:r>
          </a:p>
          <a:p>
            <a:pPr marL="0" indent="0">
              <a:buNone/>
            </a:pPr>
            <a:endParaRPr lang="fr-FR" sz="2400" b="1" dirty="0"/>
          </a:p>
          <a:p>
            <a:r>
              <a:rPr lang="fr-FR" sz="2400" dirty="0"/>
              <a:t>Reprise des mesures prises ailleurs (pas d’innovation majeure)</a:t>
            </a:r>
          </a:p>
          <a:p>
            <a:r>
              <a:rPr lang="fr-FR" sz="2400" dirty="0"/>
              <a:t>Quid de l’ouverture des marchés </a:t>
            </a:r>
          </a:p>
          <a:p>
            <a:r>
              <a:rPr lang="fr-FR" sz="2400" dirty="0"/>
              <a:t>Quid des mesures d’accompagnement (le secteur privé, les transports, …)</a:t>
            </a:r>
          </a:p>
          <a:p>
            <a:r>
              <a:rPr lang="fr-FR" sz="2400" dirty="0"/>
              <a:t>Fragilisation de la légitimité du politique et son impact sur le respect des mesures</a:t>
            </a:r>
          </a:p>
          <a:p>
            <a:endParaRPr lang="fr-FR" dirty="0"/>
          </a:p>
        </p:txBody>
      </p:sp>
    </p:spTree>
    <p:extLst>
      <p:ext uri="{BB962C8B-B14F-4D97-AF65-F5344CB8AC3E}">
        <p14:creationId xmlns:p14="http://schemas.microsoft.com/office/powerpoint/2010/main" val="210766795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158</TotalTime>
  <Words>417</Words>
  <Application>Microsoft Macintosh PowerPoint</Application>
  <PresentationFormat>Grand écran</PresentationFormat>
  <Paragraphs>32</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Century Gothic</vt:lpstr>
      <vt:lpstr>Wingdings 3</vt:lpstr>
      <vt:lpstr>Brin</vt:lpstr>
      <vt:lpstr>Covid19 en Guinée:</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en Guinée:</dc:title>
  <dc:creator>Microsoft</dc:creator>
  <cp:lastModifiedBy>Microsoft Office User</cp:lastModifiedBy>
  <cp:revision>11</cp:revision>
  <dcterms:created xsi:type="dcterms:W3CDTF">2020-03-27T08:52:38Z</dcterms:created>
  <dcterms:modified xsi:type="dcterms:W3CDTF">2020-03-27T11:48:25Z</dcterms:modified>
</cp:coreProperties>
</file>