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76" r:id="rId3"/>
    <p:sldId id="257" r:id="rId4"/>
    <p:sldId id="270" r:id="rId5"/>
    <p:sldId id="271" r:id="rId6"/>
    <p:sldId id="272" r:id="rId7"/>
    <p:sldId id="273" r:id="rId8"/>
    <p:sldId id="268" r:id="rId9"/>
    <p:sldId id="274" r:id="rId10"/>
    <p:sldId id="262" r:id="rId11"/>
    <p:sldId id="269" r:id="rId12"/>
    <p:sldId id="26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Leport" initials="CL" lastIdx="17" clrIdx="0"/>
  <p:cmAuthor id="1" name="Sylvie van der WERF" initials="SvdW" lastIdx="5" clrIdx="1">
    <p:extLst/>
  </p:cmAuthor>
  <p:cmAuthor id="2" name="Sylvie van der WERF" initials="SvdW [2]" lastIdx="1" clrIdx="2">
    <p:extLst/>
  </p:cmAuthor>
  <p:cmAuthor id="3" name="Sylvie van der WERF" initials="SvdW [3]" lastIdx="1" clrIdx="3">
    <p:extLst/>
  </p:cmAuthor>
  <p:cmAuthor id="4" name="Sylvie van der WERF" initials="SvdW [4]" lastIdx="1" clrIdx="4">
    <p:extLst/>
  </p:cmAuthor>
  <p:cmAuthor id="5" name="LRPI" initials="L" lastIdx="3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>
      <p:cViewPr>
        <p:scale>
          <a:sx n="65" d="100"/>
          <a:sy n="65" d="100"/>
        </p:scale>
        <p:origin x="728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D6F6C-8031-6F43-92AE-C294F764DD2F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7C1B8-C84B-8B42-A7CC-64355E133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41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6A40B36-6FEE-4232-847E-4A1BD0C9B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4F5DA25-3AD6-442C-894C-D4C3F1262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E5BB460-462F-49DC-ABE4-807E2332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8C745CA-D81F-4A62-A957-264118B3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5ECC88B-0397-4B87-8C26-8E511026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50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D80808F-A286-4F0B-A62B-7B77615F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08202424-E723-4736-84EF-A5FD0121B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D555D7E-724C-4F89-9024-E9DD56A2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BDD8268-B017-4DA7-B8A8-95031F30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21E9231-1CB7-4394-8611-0CC28E14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6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D2C82A01-01CA-4581-81E7-7B6C424CB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1140BE1F-1774-473D-A378-CA1EC2292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511B6F2-A6CD-4877-B3A4-1B8D2D8E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C20B851-8A53-4BF9-9BEA-444C19FA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A6A1ED5-424A-426B-89DE-B0384D29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61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C17F1CD-75F8-499D-9777-CD14746C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D12A29D-1015-4F72-977F-ECE46B3F9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57B3C96-26B5-4A3C-B4E3-46644EA5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097596D-CCFF-47AD-ABC4-E200EEC6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78AFBDE-62D0-4C90-A611-1CC04A8E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69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D15DE88-A4AF-496D-82C1-1A6A3693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68C71C1-E1B4-4289-85A3-642A0CA64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F94EE60-CC1E-4139-B356-DCAE1E39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E6BE5E5-D476-4270-B971-627262ED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B7155AD-9BE5-4F53-810A-F400973F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D05E2C-CCC8-4C1C-84DC-F5825CF2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0FABC7D-CEE6-4E39-A567-AE3D6C602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EC913B9-ADFE-4873-AA76-D38856DDE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9D58396-0EAA-4FDA-AFEC-A954F477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6BFBB90-7F02-4E77-9B11-9D6DABB3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4E02A77-7D38-4A0D-88DB-D218C0DF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1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9EF6088-D0B6-4440-BEBA-9AE78BD09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E51808E-BA88-4AF2-9423-5EB911F73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AD09DE4-0239-4C2A-83B6-AFDC9CAD3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EA301B4-A7AC-4E7E-A44B-87876F4D7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E04907D1-6966-4C5C-A3ED-90496D6EE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7C8F869D-660D-48A5-851D-8D8FEE59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8EA1F291-8756-485B-A735-02AD22DD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E7894DFA-2AE6-465B-9EF9-E91F0A62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02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5250869-0688-435E-A0CD-2EDDD0C7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9AF7C966-2000-4DBC-93D3-117F5E3C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22E39889-C0C2-44BF-B271-8715EA74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D2BCE04-5B62-47ED-98FC-0D896B21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2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CB5259D6-1C27-42E2-A183-1CF06D49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0B553F87-2730-44C3-BE80-07FAB8D6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E144377-EDA5-4520-89BF-F98C1D9D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39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92A25B-E7F2-497F-896E-BFBB6063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BBE449D-B954-4FD1-87A8-D7DFB3F0D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C49C4F7-2706-4DF6-81BB-3FAA22195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CDCD352-12BA-4AC4-A1C5-892B1BBC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0E57A5C-BF85-4DD6-987D-1126E1FA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46B16E6-C9B8-4494-AA69-104276D2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75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EE5AF8-2102-49DF-B298-23E23C47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83566A1-7576-4C35-9CF4-29CDC8A6F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64DA810-1B89-4AC5-901B-C9412A567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688BF16-B37A-4E2E-A088-2F9763BF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A5AFC5C-67F2-4C40-AA2A-E563B364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67EF69C-3292-42F1-9EF1-89FE537D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70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156D804D-F312-4E24-8814-D3E90E59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ACDC0E2-4336-4662-8A2B-738BD665A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165666F-5230-4C8F-BAA3-D5F582EB6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71F4E-B130-42D7-B2FE-6AA3FB28A453}" type="datetimeFigureOut">
              <a:rPr lang="fr-FR" smtClean="0"/>
              <a:pPr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B6693E9-7BF1-48BE-8B28-5DBA0DA04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6BEE27E-77E8-4C1C-A2ED-AF0F20749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9BAD-99C4-4039-980F-B18DD38F6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44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1758468"/>
            <a:ext cx="9548191" cy="23876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Quelques informations sur la maladie à coronavirus (COVID-19)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7548" y="5371204"/>
            <a:ext cx="9144000" cy="910327"/>
          </a:xfrm>
        </p:spPr>
        <p:txBody>
          <a:bodyPr/>
          <a:lstStyle/>
          <a:p>
            <a:pPr algn="r"/>
            <a:r>
              <a:rPr lang="fr-FR" b="1" dirty="0" smtClean="0"/>
              <a:t>Dr Alpha Kabinet KEITA </a:t>
            </a:r>
          </a:p>
          <a:p>
            <a:pPr algn="r"/>
            <a:r>
              <a:rPr lang="fr-FR" b="1" dirty="0" smtClean="0"/>
              <a:t>Centre de Recherche et de Formation en Infectiologie de Guinée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8568"/>
            <a:ext cx="4267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DC95D4B-1BC9-434E-8B27-BAF54F46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340073"/>
            <a:ext cx="11415092" cy="733353"/>
          </a:xfrm>
          <a:solidFill>
            <a:srgbClr val="FFFFB3"/>
          </a:solidFill>
        </p:spPr>
        <p:txBody>
          <a:bodyPr/>
          <a:lstStyle/>
          <a:p>
            <a:pPr algn="ctr"/>
            <a:r>
              <a:rPr lang="fr-FR" b="1" smtClean="0"/>
              <a:t>Symptômes</a:t>
            </a:r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3CEC3F87-45D7-4EE6-9D69-B2966512BBB9}"/>
              </a:ext>
            </a:extLst>
          </p:cNvPr>
          <p:cNvSpPr txBox="1"/>
          <p:nvPr/>
        </p:nvSpPr>
        <p:spPr>
          <a:xfrm>
            <a:off x="9750392" y="6367793"/>
            <a:ext cx="21616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Source Lancet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8789"/>
            <a:ext cx="10515600" cy="5059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000" dirty="0"/>
              <a:t>Les symptômes principaux à surveiller </a:t>
            </a:r>
            <a:r>
              <a:rPr lang="fr-FR" sz="3000" dirty="0" smtClean="0"/>
              <a:t>sont </a:t>
            </a:r>
            <a:r>
              <a:rPr lang="fr-FR" sz="3000" b="1" u="sng" dirty="0" smtClean="0">
                <a:solidFill>
                  <a:srgbClr val="0000FF"/>
                </a:solidFill>
              </a:rPr>
              <a:t>la fièvre et </a:t>
            </a:r>
            <a:r>
              <a:rPr lang="fr-FR" sz="3000" b="1" u="sng" dirty="0">
                <a:solidFill>
                  <a:srgbClr val="0000FF"/>
                </a:solidFill>
              </a:rPr>
              <a:t>les signes de difficultés respiratoires de type toux ou essoufflement</a:t>
            </a:r>
            <a:r>
              <a:rPr lang="fr-FR" sz="3000" b="1" u="sng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Une fièvre supérieure à 37,5°C,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Une toux sèche ou grasse,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Des signes respiratoires de type, toux, sensation d'oppression et/ou douleur thoracique, avec parfois </a:t>
            </a:r>
            <a:r>
              <a:rPr lang="fr-FR" dirty="0" smtClean="0"/>
              <a:t>difficultés respiratoire.</a:t>
            </a:r>
            <a:r>
              <a:rPr lang="fr-FR" dirty="0"/>
              <a:t> 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Des frissons,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Des courbatures,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Une fatigue inhabituelle,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Des maux de tête</a:t>
            </a:r>
            <a:r>
              <a:rPr lang="fr-FR" dirty="0" smtClean="0"/>
              <a:t>.</a:t>
            </a:r>
          </a:p>
          <a:p>
            <a:pPr lvl="1">
              <a:buFont typeface="Wingdings" charset="2"/>
              <a:buChar char="Ø"/>
            </a:pPr>
            <a:endParaRPr lang="fr-FR" dirty="0"/>
          </a:p>
          <a:p>
            <a:r>
              <a:rPr lang="fr-FR" sz="3000" b="1" dirty="0" smtClean="0"/>
              <a:t>Perte de l’odorat et du goût :</a:t>
            </a:r>
            <a:r>
              <a:rPr lang="fr-FR" sz="3000" dirty="0" smtClean="0"/>
              <a:t> la </a:t>
            </a:r>
            <a:r>
              <a:rPr lang="fr-FR" sz="3000" dirty="0"/>
              <a:t>perte brutale de l’odorat, sans obstruction nasale et disparition totale du goût" sont des symptômes qui ont été observés chez les malades.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4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6577" y="1264638"/>
            <a:ext cx="10932886" cy="5295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dirty="0" smtClean="0">
                <a:solidFill>
                  <a:srgbClr val="0000FF"/>
                </a:solidFill>
              </a:rPr>
              <a:t>Absence de consensus sur la molécule à adopter </a:t>
            </a:r>
          </a:p>
          <a:p>
            <a:endParaRPr lang="fr-FR" sz="3200" dirty="0" smtClean="0"/>
          </a:p>
          <a:p>
            <a:pPr lvl="1">
              <a:buFont typeface="Wingdings" charset="2"/>
              <a:buChar char="Ø"/>
            </a:pPr>
            <a:r>
              <a:rPr lang="fr-FR" dirty="0" smtClean="0"/>
              <a:t>Cependant </a:t>
            </a:r>
            <a:r>
              <a:rPr lang="fr-FR" b="1" dirty="0" smtClean="0"/>
              <a:t>la chloroquine </a:t>
            </a:r>
            <a:r>
              <a:rPr lang="fr-FR" dirty="0" smtClean="0"/>
              <a:t>(un antipaludique) semble donnée de bons résultats. Des essais sont en cours </a:t>
            </a:r>
          </a:p>
          <a:p>
            <a:endParaRPr lang="fr-FR" sz="3200" dirty="0" smtClean="0"/>
          </a:p>
          <a:p>
            <a:pPr marL="0" indent="0">
              <a:buNone/>
            </a:pPr>
            <a:r>
              <a:rPr lang="fr-FR" sz="3200" b="1" dirty="0" smtClean="0">
                <a:solidFill>
                  <a:srgbClr val="0000FF"/>
                </a:solidFill>
              </a:rPr>
              <a:t>D’autres molécule à l’essais également </a:t>
            </a:r>
          </a:p>
          <a:p>
            <a:pPr marL="0" indent="0">
              <a:buNone/>
            </a:pPr>
            <a:endParaRPr lang="fr-FR" sz="3200" dirty="0" smtClean="0"/>
          </a:p>
          <a:p>
            <a:pPr lvl="1">
              <a:buFont typeface="Wingdings" charset="2"/>
              <a:buChar char="Ø"/>
            </a:pPr>
            <a:r>
              <a:rPr lang="fr-FR" b="1" dirty="0"/>
              <a:t>Remdesivir </a:t>
            </a:r>
            <a:r>
              <a:rPr lang="fr-FR" dirty="0" smtClean="0"/>
              <a:t>mise au point contre Ebola </a:t>
            </a:r>
          </a:p>
          <a:p>
            <a:pPr lvl="1">
              <a:buFont typeface="Wingdings" charset="2"/>
              <a:buChar char="Ø"/>
            </a:pPr>
            <a:r>
              <a:rPr lang="fr-FR" b="1" dirty="0"/>
              <a:t>Lopinavir et le </a:t>
            </a:r>
            <a:r>
              <a:rPr lang="fr-FR" b="1" dirty="0" smtClean="0"/>
              <a:t>Ritonavir </a:t>
            </a:r>
            <a:r>
              <a:rPr lang="fr-FR" dirty="0"/>
              <a:t>combinaison de deux médicaments contre le </a:t>
            </a:r>
            <a:r>
              <a:rPr lang="fr-FR" dirty="0" smtClean="0"/>
              <a:t>VIH-Sida</a:t>
            </a:r>
          </a:p>
          <a:p>
            <a:pPr lvl="1">
              <a:buFont typeface="Wingdings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sz="3200" b="1" dirty="0" smtClean="0">
                <a:solidFill>
                  <a:srgbClr val="0000FF"/>
                </a:solidFill>
              </a:rPr>
              <a:t>Pas de vaccin disponible </a:t>
            </a:r>
            <a:endParaRPr lang="fr-FR" sz="3200" b="1" dirty="0">
              <a:solidFill>
                <a:srgbClr val="0000FF"/>
              </a:solidFill>
            </a:endParaRPr>
          </a:p>
          <a:p>
            <a:endParaRPr lang="fr-FR" sz="3200" dirty="0"/>
          </a:p>
          <a:p>
            <a:endParaRPr lang="fr-FR" sz="3200" dirty="0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CDC95D4B-1BC9-434E-8B27-BAF54F46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7" y="340073"/>
            <a:ext cx="11415092" cy="733353"/>
          </a:xfrm>
          <a:solidFill>
            <a:srgbClr val="FFFFB3"/>
          </a:solidFill>
        </p:spPr>
        <p:txBody>
          <a:bodyPr/>
          <a:lstStyle/>
          <a:p>
            <a:pPr algn="ctr"/>
            <a:r>
              <a:rPr lang="fr-FR" b="1" dirty="0" smtClean="0"/>
              <a:t>Traitement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759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 moyen le plus efficace pour éviter la maladie reste la prévention </a:t>
            </a:r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Wingdings" charset="2"/>
              <a:buChar char="Ø"/>
            </a:pPr>
            <a:r>
              <a:rPr lang="fr-FR" b="1" dirty="0" smtClean="0"/>
              <a:t> respect des gestes barrières et des mesures de distanciation sociale</a:t>
            </a:r>
          </a:p>
          <a:p>
            <a:pPr lvl="1">
              <a:buFont typeface="Wingdings" charset="2"/>
              <a:buChar char="Ø"/>
            </a:pPr>
            <a:endParaRPr lang="fr-FR" b="1" dirty="0" smtClean="0"/>
          </a:p>
          <a:p>
            <a:pPr lvl="1">
              <a:buFont typeface="Wingdings" charset="2"/>
              <a:buChar char="Ø"/>
            </a:pPr>
            <a:r>
              <a:rPr lang="fr-FR" b="1" dirty="0" smtClean="0"/>
              <a:t> L’hygiène et responsabilité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259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3833191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Dans le Monde </a:t>
            </a:r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Wingdings" charset="2"/>
              <a:buChar char="Ø"/>
            </a:pPr>
            <a:r>
              <a:rPr lang="fr-FR" dirty="0" smtClean="0"/>
              <a:t> 532253 cas</a:t>
            </a:r>
          </a:p>
          <a:p>
            <a:pPr lvl="1">
              <a:buFont typeface="Wingdings" charset="2"/>
              <a:buChar char="Ø"/>
            </a:pPr>
            <a:endParaRPr lang="fr-FR" dirty="0" smtClean="0"/>
          </a:p>
          <a:p>
            <a:pPr lvl="1">
              <a:buFont typeface="Wingdings" charset="2"/>
              <a:buChar char="Ø"/>
            </a:pPr>
            <a:r>
              <a:rPr lang="fr-FR" dirty="0" smtClean="0"/>
              <a:t> 24072 décès</a:t>
            </a:r>
          </a:p>
          <a:p>
            <a:pPr lvl="1">
              <a:buFont typeface="Wingdings" charset="2"/>
              <a:buChar char="Ø"/>
            </a:pPr>
            <a:endParaRPr lang="fr-FR" dirty="0" smtClean="0"/>
          </a:p>
          <a:p>
            <a:pPr lvl="1">
              <a:buFont typeface="Wingdings" charset="2"/>
              <a:buChar char="Ø"/>
            </a:pPr>
            <a:r>
              <a:rPr lang="fr-FR" dirty="0" smtClean="0"/>
              <a:t> 122627 guéris 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3015DC71-7A44-48B4-B6EA-44AA3530ABCB}"/>
              </a:ext>
            </a:extLst>
          </p:cNvPr>
          <p:cNvSpPr txBox="1">
            <a:spLocks/>
          </p:cNvSpPr>
          <p:nvPr/>
        </p:nvSpPr>
        <p:spPr>
          <a:xfrm>
            <a:off x="533400" y="54324"/>
            <a:ext cx="10818588" cy="962634"/>
          </a:xfrm>
          <a:prstGeom prst="rect">
            <a:avLst/>
          </a:prstGeom>
          <a:solidFill>
            <a:srgbClr val="FFFFB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4400" b="1" dirty="0" smtClean="0">
                <a:latin typeface="+mj-lt"/>
              </a:rPr>
              <a:t>Chiffres du jour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69" y="1349699"/>
            <a:ext cx="6087186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2D9E792-F06B-4039-9DF8-FB241E7F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50825"/>
            <a:ext cx="5664200" cy="1325563"/>
          </a:xfrm>
          <a:solidFill>
            <a:srgbClr val="FFFFB3"/>
          </a:solidFill>
        </p:spPr>
        <p:txBody>
          <a:bodyPr/>
          <a:lstStyle/>
          <a:p>
            <a:pPr algn="ctr"/>
            <a:r>
              <a:rPr lang="fr-FR" b="1" dirty="0" smtClean="0"/>
              <a:t>SARS-CoV-2  </a:t>
            </a:r>
            <a:r>
              <a:rPr lang="fr-FR" b="1" dirty="0"/>
              <a:t>- Virologie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09EE865-943C-48F8-B47F-9355FF76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" y="1737642"/>
            <a:ext cx="6506129" cy="4866275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dirty="0"/>
              <a:t>Chez l’homme: 6 espèces de coronavirus connues</a:t>
            </a:r>
          </a:p>
          <a:p>
            <a:pPr lvl="1"/>
            <a:r>
              <a:rPr lang="fr-FR" dirty="0"/>
              <a:t>hCoV saisonniers: 220E, OC43, NL63, HKU1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CoV émergents à pathogénicité accrue</a:t>
            </a:r>
          </a:p>
          <a:p>
            <a:pPr marL="0" indent="0">
              <a:buNone/>
            </a:pPr>
            <a:r>
              <a:rPr lang="fr-FR" dirty="0"/>
              <a:t>	- </a:t>
            </a:r>
            <a:r>
              <a:rPr lang="fr-FR" sz="2400" dirty="0"/>
              <a:t>SRAS -CoV : létalité de 10</a:t>
            </a:r>
            <a:r>
              <a:rPr lang="fr-FR" sz="2400" dirty="0" smtClean="0"/>
              <a:t>% (2002-2003)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- MERS-</a:t>
            </a:r>
            <a:r>
              <a:rPr lang="fr-FR" sz="2400" dirty="0" err="1"/>
              <a:t>CoV</a:t>
            </a:r>
            <a:r>
              <a:rPr lang="fr-FR" sz="2400" dirty="0"/>
              <a:t> : létalité de 37</a:t>
            </a:r>
            <a:r>
              <a:rPr lang="fr-FR" sz="2400" dirty="0" smtClean="0"/>
              <a:t>% (2012)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Le </a:t>
            </a:r>
            <a:r>
              <a:rPr lang="fr-FR" sz="2000" dirty="0"/>
              <a:t>SARS-Cov2</a:t>
            </a:r>
            <a:r>
              <a:rPr lang="fr-FR" sz="2400" dirty="0" smtClean="0"/>
              <a:t> </a:t>
            </a:r>
            <a:r>
              <a:rPr lang="fr-FR" sz="2400" dirty="0"/>
              <a:t>partage </a:t>
            </a:r>
          </a:p>
          <a:p>
            <a:pPr lvl="1"/>
            <a:r>
              <a:rPr lang="fr-FR" sz="2000" dirty="0"/>
              <a:t>80% d’identité génétique avec le </a:t>
            </a:r>
            <a:r>
              <a:rPr lang="fr-FR" sz="2000" dirty="0" smtClean="0"/>
              <a:t>SRAS-CoV</a:t>
            </a:r>
            <a:endParaRPr lang="fr-FR" sz="2000" dirty="0"/>
          </a:p>
          <a:p>
            <a:pPr lvl="1">
              <a:tabLst>
                <a:tab pos="1141413" algn="l"/>
              </a:tabLst>
            </a:pPr>
            <a:r>
              <a:rPr lang="fr-FR" sz="2000" dirty="0"/>
              <a:t>96% d’identité avec un virus de chauve-souris (</a:t>
            </a:r>
            <a:r>
              <a:rPr lang="fr-FR" sz="2000" i="1" dirty="0"/>
              <a:t>Rhinolophus affinis</a:t>
            </a:r>
            <a:r>
              <a:rPr lang="fr-FR" sz="2000" dirty="0"/>
              <a:t>)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E39319D-747C-40D0-87AD-8571DDFB75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0460" y="522513"/>
            <a:ext cx="1836792" cy="23377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F1654D1-E944-47CE-8C5C-E5A8362BC11C}"/>
              </a:ext>
            </a:extLst>
          </p:cNvPr>
          <p:cNvSpPr txBox="1"/>
          <p:nvPr/>
        </p:nvSpPr>
        <p:spPr>
          <a:xfrm>
            <a:off x="7973934" y="573251"/>
            <a:ext cx="150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SARS-CoV-2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B56565D-C309-4349-8376-DCDEDC6F66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9565" y="2998107"/>
            <a:ext cx="5823472" cy="3759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F510B87-A85E-4A0F-B057-A855B973B8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4633" y="1050976"/>
            <a:ext cx="1541519" cy="188655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76D5BD5-B1A2-4FD9-9BE8-3FB8E611E335}"/>
              </a:ext>
            </a:extLst>
          </p:cNvPr>
          <p:cNvSpPr txBox="1"/>
          <p:nvPr/>
        </p:nvSpPr>
        <p:spPr>
          <a:xfrm flipH="1">
            <a:off x="3426402" y="6392173"/>
            <a:ext cx="27566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Source New </a:t>
            </a:r>
            <a:r>
              <a:rPr lang="fr-FR" dirty="0" err="1"/>
              <a:t>England</a:t>
            </a:r>
            <a:r>
              <a:rPr lang="fr-FR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0004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3015DC71-7A44-48B4-B6EA-44AA3530ABCB}"/>
              </a:ext>
            </a:extLst>
          </p:cNvPr>
          <p:cNvSpPr txBox="1">
            <a:spLocks/>
          </p:cNvSpPr>
          <p:nvPr/>
        </p:nvSpPr>
        <p:spPr>
          <a:xfrm>
            <a:off x="533400" y="54324"/>
            <a:ext cx="10818588" cy="962634"/>
          </a:xfrm>
          <a:prstGeom prst="rect">
            <a:avLst/>
          </a:prstGeom>
          <a:solidFill>
            <a:srgbClr val="FFFFB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4400" b="1" smtClean="0">
                <a:latin typeface="+mj-lt"/>
              </a:rPr>
              <a:t>Structure coronavirus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10" y="1450253"/>
            <a:ext cx="8983780" cy="50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419100"/>
            <a:ext cx="5130800" cy="6096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A2D9E792-F06B-4039-9DF8-FB241E7F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65375"/>
            <a:ext cx="4914900" cy="1325563"/>
          </a:xfrm>
          <a:solidFill>
            <a:srgbClr val="FFFFB3"/>
          </a:solidFill>
        </p:spPr>
        <p:txBody>
          <a:bodyPr/>
          <a:lstStyle/>
          <a:p>
            <a:r>
              <a:rPr lang="fr-FR" b="1" dirty="0" smtClean="0"/>
              <a:t>Origine animale </a:t>
            </a:r>
            <a:r>
              <a:rPr lang="fr-FR" b="1" smtClean="0"/>
              <a:t>des coronavirus humain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774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="" xmlns:a16="http://schemas.microsoft.com/office/drawing/2014/main" id="{3015DC71-7A44-48B4-B6EA-44AA3530ABCB}"/>
              </a:ext>
            </a:extLst>
          </p:cNvPr>
          <p:cNvSpPr txBox="1">
            <a:spLocks/>
          </p:cNvSpPr>
          <p:nvPr/>
        </p:nvSpPr>
        <p:spPr>
          <a:xfrm>
            <a:off x="533400" y="187674"/>
            <a:ext cx="10818588" cy="962634"/>
          </a:xfrm>
          <a:prstGeom prst="rect">
            <a:avLst/>
          </a:prstGeom>
          <a:solidFill>
            <a:srgbClr val="FFFFB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Transmission interhumaine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67D5ADE7-D037-4BF7-B894-78CA49DEBC51}"/>
              </a:ext>
            </a:extLst>
          </p:cNvPr>
          <p:cNvSpPr txBox="1">
            <a:spLocks/>
          </p:cNvSpPr>
          <p:nvPr/>
        </p:nvSpPr>
        <p:spPr>
          <a:xfrm>
            <a:off x="514350" y="1344395"/>
            <a:ext cx="11339448" cy="4955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800" b="1" dirty="0"/>
              <a:t>Comment </a:t>
            </a:r>
            <a:r>
              <a:rPr lang="fr-FR" sz="2800" b="1" dirty="0" smtClean="0"/>
              <a:t>le virus se transmet ?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fr-FR" sz="2800" b="1" dirty="0" smtClean="0"/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  <a:defRPr/>
            </a:pPr>
            <a:r>
              <a:rPr lang="fr-FR" sz="2600" dirty="0"/>
              <a:t>P</a:t>
            </a:r>
            <a:r>
              <a:rPr lang="fr-FR" sz="2600" dirty="0" smtClean="0"/>
              <a:t>ar </a:t>
            </a:r>
            <a:r>
              <a:rPr lang="fr-FR" sz="2600" dirty="0"/>
              <a:t>voie aérienne, mais </a:t>
            </a:r>
            <a:r>
              <a:rPr lang="fr-FR" sz="2600" dirty="0" smtClean="0"/>
              <a:t>ne circule pas l’air. </a:t>
            </a:r>
            <a:r>
              <a:rPr lang="fr-FR" sz="2600" dirty="0"/>
              <a:t>Il se transmet par les gouttelettes (sécrétions respiratoires émises quand on </a:t>
            </a:r>
            <a:r>
              <a:rPr lang="fr-FR" sz="2600" dirty="0" smtClean="0"/>
              <a:t>tousse, éternue </a:t>
            </a:r>
            <a:r>
              <a:rPr lang="fr-FR" sz="2600" dirty="0"/>
              <a:t>ou </a:t>
            </a:r>
            <a:r>
              <a:rPr lang="fr-FR" sz="2600" dirty="0" smtClean="0"/>
              <a:t>parle),</a:t>
            </a:r>
            <a:endParaRPr lang="fr-FR" sz="2600" dirty="0"/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  <a:defRPr/>
            </a:pPr>
            <a:endParaRPr lang="fr-FR" sz="2600" dirty="0" smtClean="0"/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  <a:defRPr/>
            </a:pPr>
            <a:r>
              <a:rPr lang="fr-FR" sz="2600" dirty="0" smtClean="0"/>
              <a:t>surtout</a:t>
            </a:r>
            <a:r>
              <a:rPr lang="fr-FR" sz="2600" dirty="0"/>
              <a:t>, </a:t>
            </a:r>
            <a:r>
              <a:rPr lang="fr-FR" sz="2600" b="1" dirty="0"/>
              <a:t>à 80% par contact manuel</a:t>
            </a:r>
            <a:r>
              <a:rPr lang="fr-FR" sz="2600" dirty="0"/>
              <a:t> </a:t>
            </a:r>
            <a:r>
              <a:rPr lang="fr-FR" sz="2600" dirty="0" smtClean="0"/>
              <a:t>ou par l’intermédiaire d’un objet contaminé. 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  <a:defRPr/>
            </a:pPr>
            <a:endParaRPr lang="fr-FR" sz="2600" dirty="0"/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  <a:defRPr/>
            </a:pPr>
            <a:r>
              <a:rPr lang="fr-FR" sz="2600" dirty="0" smtClean="0"/>
              <a:t>Boire </a:t>
            </a:r>
            <a:r>
              <a:rPr lang="fr-FR" sz="2600" dirty="0"/>
              <a:t>dans le même verre qu'une personne contaminée, </a:t>
            </a:r>
            <a:endParaRPr lang="fr-FR" sz="2600" dirty="0" smtClean="0"/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  <a:defRPr/>
            </a:pPr>
            <a:r>
              <a:rPr lang="fr-FR" sz="2600" dirty="0" smtClean="0"/>
              <a:t>Lui faire la bise ou si </a:t>
            </a:r>
            <a:r>
              <a:rPr lang="fr-FR" sz="2600" dirty="0"/>
              <a:t>elle éternue non loin de nous, </a:t>
            </a:r>
            <a:endParaRPr lang="fr-FR" sz="2600" dirty="0" smtClean="0"/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  <a:defRPr/>
            </a:pPr>
            <a:r>
              <a:rPr lang="fr-FR" sz="2600" dirty="0"/>
              <a:t>S</a:t>
            </a:r>
            <a:r>
              <a:rPr lang="fr-FR" sz="2600" dirty="0" smtClean="0"/>
              <a:t>i </a:t>
            </a:r>
            <a:r>
              <a:rPr lang="fr-FR" sz="2600" dirty="0"/>
              <a:t>elle ne se lave pas les mains et que l'on touche les mêmes objets </a:t>
            </a:r>
            <a:r>
              <a:rPr lang="fr-FR" sz="2600" dirty="0" smtClean="0"/>
              <a:t>Un </a:t>
            </a:r>
            <a:r>
              <a:rPr lang="fr-FR" sz="2600" dirty="0"/>
              <a:t>des vecteurs privilégiés de la transmission du virus est</a:t>
            </a:r>
            <a:r>
              <a:rPr lang="fr-FR" sz="2600" b="1" dirty="0"/>
              <a:t> le contact des mains non </a:t>
            </a:r>
            <a:r>
              <a:rPr lang="fr-FR" sz="2600" b="1" dirty="0" smtClean="0"/>
              <a:t>lavées</a:t>
            </a:r>
            <a:r>
              <a:rPr lang="fr-FR" sz="2600" dirty="0" smtClean="0"/>
              <a:t> »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  <a:defRPr/>
            </a:pPr>
            <a:endParaRPr lang="fr-FR" sz="2600" dirty="0" smtClean="0"/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  <a:defRPr/>
            </a:pPr>
            <a:r>
              <a:rPr lang="fr-FR" sz="2600" b="1" dirty="0"/>
              <a:t>S</a:t>
            </a:r>
            <a:r>
              <a:rPr lang="fr-FR" sz="2600" b="1" dirty="0" smtClean="0"/>
              <a:t>urvivent </a:t>
            </a:r>
            <a:r>
              <a:rPr lang="fr-FR" sz="2600" b="1" dirty="0"/>
              <a:t>quelques heures dans le milieu extérieur,</a:t>
            </a:r>
            <a:endParaRPr lang="fr-FR" sz="2600" dirty="0"/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  <a:defRPr/>
            </a:pPr>
            <a:endParaRPr lang="fr-FR" sz="28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Un virus très </a:t>
            </a:r>
            <a:r>
              <a:rPr lang="fr-FR" b="1" dirty="0"/>
              <a:t>contagieux</a:t>
            </a:r>
            <a:r>
              <a:rPr lang="fr-FR" dirty="0"/>
              <a:t> :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Wingdings" charset="2"/>
              <a:buChar char="Ø"/>
            </a:pPr>
            <a:r>
              <a:rPr lang="fr-FR" dirty="0" smtClean="0"/>
              <a:t>Taux </a:t>
            </a:r>
            <a:r>
              <a:rPr lang="fr-FR" dirty="0"/>
              <a:t>de </a:t>
            </a:r>
            <a:r>
              <a:rPr lang="fr-FR" dirty="0" smtClean="0"/>
              <a:t>contamination est </a:t>
            </a:r>
            <a:r>
              <a:rPr lang="fr-FR" dirty="0"/>
              <a:t>de </a:t>
            </a:r>
            <a:r>
              <a:rPr lang="fr-FR" dirty="0" smtClean="0"/>
              <a:t>2 à 3, (1 </a:t>
            </a:r>
            <a:r>
              <a:rPr lang="fr-FR" dirty="0"/>
              <a:t>cas </a:t>
            </a:r>
            <a:r>
              <a:rPr lang="fr-FR" dirty="0" smtClean="0"/>
              <a:t>en </a:t>
            </a:r>
            <a:r>
              <a:rPr lang="fr-FR" dirty="0"/>
              <a:t>présence de 100 personnes peut </a:t>
            </a:r>
            <a:r>
              <a:rPr lang="fr-FR" dirty="0" smtClean="0"/>
              <a:t>contaminer 2 ou 3 </a:t>
            </a:r>
            <a:r>
              <a:rPr lang="fr-FR" dirty="0"/>
              <a:t>personnes. </a:t>
            </a:r>
            <a:endParaRPr lang="fr-FR" dirty="0" smtClean="0"/>
          </a:p>
          <a:p>
            <a:endParaRPr lang="fr-FR" sz="2400" dirty="0"/>
          </a:p>
          <a:p>
            <a:pPr lvl="1">
              <a:buFont typeface="Wingdings" charset="2"/>
              <a:buChar char="Ø"/>
            </a:pPr>
            <a:r>
              <a:rPr lang="fr-FR" dirty="0"/>
              <a:t>M</a:t>
            </a:r>
            <a:r>
              <a:rPr lang="fr-FR" dirty="0" smtClean="0"/>
              <a:t>ême </a:t>
            </a:r>
            <a:r>
              <a:rPr lang="fr-FR" dirty="0"/>
              <a:t>contagiosité </a:t>
            </a:r>
            <a:r>
              <a:rPr lang="fr-FR" dirty="0" smtClean="0"/>
              <a:t>qu’un </a:t>
            </a:r>
            <a:r>
              <a:rPr lang="fr-FR" dirty="0"/>
              <a:t>rhume, </a:t>
            </a:r>
            <a:r>
              <a:rPr lang="fr-FR" dirty="0" smtClean="0"/>
              <a:t>Moins que la </a:t>
            </a:r>
            <a:r>
              <a:rPr lang="fr-FR" dirty="0"/>
              <a:t>rougeole (8). </a:t>
            </a:r>
            <a:endParaRPr lang="fr-FR" dirty="0" smtClean="0"/>
          </a:p>
          <a:p>
            <a:pPr lvl="1">
              <a:buFont typeface="Wingdings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Pourquoi est il si contagieux ?</a:t>
            </a:r>
          </a:p>
          <a:p>
            <a:pPr marL="0" indent="0">
              <a:buNone/>
            </a:pPr>
            <a:endParaRPr lang="fr-FR" b="1" dirty="0" smtClean="0"/>
          </a:p>
          <a:p>
            <a:pPr lvl="1">
              <a:buFont typeface="Wingdings" charset="2"/>
              <a:buChar char="Ø"/>
            </a:pPr>
            <a:r>
              <a:rPr lang="fr-FR" dirty="0"/>
              <a:t>S</a:t>
            </a:r>
            <a:r>
              <a:rPr lang="fr-FR" dirty="0" smtClean="0"/>
              <a:t>e </a:t>
            </a:r>
            <a:r>
              <a:rPr lang="fr-FR" dirty="0"/>
              <a:t>diffuse dans une population non immunisée et non vaccinée. </a:t>
            </a:r>
            <a:r>
              <a:rPr lang="fr-FR" dirty="0" smtClean="0"/>
              <a:t>C’est </a:t>
            </a:r>
            <a:r>
              <a:rPr lang="fr-FR" dirty="0"/>
              <a:t>ce qui explique que l’on observe une croissance exponentielle du nombre de cas.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3015DC71-7A44-48B4-B6EA-44AA3530ABCB}"/>
              </a:ext>
            </a:extLst>
          </p:cNvPr>
          <p:cNvSpPr txBox="1">
            <a:spLocks/>
          </p:cNvSpPr>
          <p:nvPr/>
        </p:nvSpPr>
        <p:spPr>
          <a:xfrm>
            <a:off x="533400" y="187674"/>
            <a:ext cx="10818588" cy="962634"/>
          </a:xfrm>
          <a:prstGeom prst="rect">
            <a:avLst/>
          </a:prstGeom>
          <a:solidFill>
            <a:srgbClr val="FFFFB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Transmission interhumaine</a:t>
            </a:r>
          </a:p>
        </p:txBody>
      </p:sp>
    </p:spTree>
    <p:extLst>
      <p:ext uri="{BB962C8B-B14F-4D97-AF65-F5344CB8AC3E}">
        <p14:creationId xmlns:p14="http://schemas.microsoft.com/office/powerpoint/2010/main" val="12788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="" xmlns:a16="http://schemas.microsoft.com/office/drawing/2014/main" id="{3015DC71-7A44-48B4-B6EA-44AA3530ABCB}"/>
              </a:ext>
            </a:extLst>
          </p:cNvPr>
          <p:cNvSpPr txBox="1">
            <a:spLocks/>
          </p:cNvSpPr>
          <p:nvPr/>
        </p:nvSpPr>
        <p:spPr>
          <a:xfrm>
            <a:off x="533400" y="340074"/>
            <a:ext cx="10818588" cy="962634"/>
          </a:xfrm>
          <a:prstGeom prst="rect">
            <a:avLst/>
          </a:prstGeom>
          <a:solidFill>
            <a:srgbClr val="FFFFB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Transmission interhumaine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67D5ADE7-D037-4BF7-B894-78CA49DEBC51}"/>
              </a:ext>
            </a:extLst>
          </p:cNvPr>
          <p:cNvSpPr txBox="1">
            <a:spLocks/>
          </p:cNvSpPr>
          <p:nvPr/>
        </p:nvSpPr>
        <p:spPr>
          <a:xfrm>
            <a:off x="514350" y="1756044"/>
            <a:ext cx="11339448" cy="4147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800" dirty="0" smtClean="0"/>
              <a:t>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400" dirty="0" smtClean="0"/>
              <a:t>La </a:t>
            </a:r>
            <a:r>
              <a:rPr lang="fr-FR" sz="2400" b="1" u="sng" dirty="0" smtClean="0">
                <a:solidFill>
                  <a:srgbClr val="0000FF"/>
                </a:solidFill>
              </a:rPr>
              <a:t>période d’incubation </a:t>
            </a:r>
            <a:r>
              <a:rPr lang="fr-FR" sz="2400" dirty="0" smtClean="0"/>
              <a:t>de </a:t>
            </a:r>
            <a:r>
              <a:rPr lang="fr-FR" sz="2400" dirty="0"/>
              <a:t>SARS-CoV-2 est estimée entre </a:t>
            </a:r>
            <a:r>
              <a:rPr lang="fr-FR" sz="2400" b="1" u="sng" dirty="0">
                <a:solidFill>
                  <a:srgbClr val="0000FF"/>
                </a:solidFill>
              </a:rPr>
              <a:t>2 et 14 </a:t>
            </a:r>
            <a:r>
              <a:rPr lang="fr-FR" sz="2400" b="1" u="sng" dirty="0" smtClean="0">
                <a:solidFill>
                  <a:srgbClr val="0000FF"/>
                </a:solidFill>
              </a:rPr>
              <a:t>jours</a:t>
            </a:r>
            <a:r>
              <a:rPr lang="fr-FR" sz="2400" dirty="0" smtClean="0"/>
              <a:t>, </a:t>
            </a:r>
            <a:r>
              <a:rPr lang="fr-FR" sz="2400" dirty="0"/>
              <a:t>parfois plus longue (</a:t>
            </a:r>
            <a:r>
              <a:rPr lang="fr-FR" sz="2400" b="1" u="sng" dirty="0">
                <a:solidFill>
                  <a:srgbClr val="0000FF"/>
                </a:solidFill>
              </a:rPr>
              <a:t>jusqu'à 24 </a:t>
            </a:r>
            <a:r>
              <a:rPr lang="fr-FR" sz="2400" b="1" u="sng" dirty="0" smtClean="0">
                <a:solidFill>
                  <a:srgbClr val="0000FF"/>
                </a:solidFill>
              </a:rPr>
              <a:t>jours</a:t>
            </a:r>
            <a:r>
              <a:rPr lang="fr-FR" sz="2400" dirty="0" smtClean="0"/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fr-FR" sz="2400" dirty="0"/>
          </a:p>
          <a:p>
            <a:r>
              <a:rPr lang="fr-FR" sz="2400" dirty="0"/>
              <a:t>Selon une étude publiée le </a:t>
            </a:r>
            <a:r>
              <a:rPr lang="fr-FR" sz="2400" b="1" dirty="0"/>
              <a:t>10 </a:t>
            </a:r>
            <a:r>
              <a:rPr lang="fr-FR" sz="2400" b="1" dirty="0" smtClean="0"/>
              <a:t>mars</a:t>
            </a:r>
            <a:r>
              <a:rPr lang="fr-FR" sz="2400" dirty="0" smtClean="0"/>
              <a:t>, </a:t>
            </a:r>
            <a:r>
              <a:rPr lang="fr-FR" sz="2400" dirty="0"/>
              <a:t>et portant sur 181 cas documentés </a:t>
            </a:r>
            <a:endParaRPr lang="fr-FR" sz="2400" dirty="0" smtClean="0"/>
          </a:p>
          <a:p>
            <a:r>
              <a:rPr lang="fr-FR" sz="2400" dirty="0" smtClean="0"/>
              <a:t>la </a:t>
            </a:r>
            <a:r>
              <a:rPr lang="fr-FR" sz="2400" dirty="0"/>
              <a:t>période </a:t>
            </a:r>
            <a:r>
              <a:rPr lang="fr-FR" sz="2400" dirty="0" smtClean="0"/>
              <a:t>d'incubation </a:t>
            </a:r>
            <a:r>
              <a:rPr lang="fr-FR" sz="2400" b="1" u="sng" dirty="0" smtClean="0">
                <a:solidFill>
                  <a:srgbClr val="0000FF"/>
                </a:solidFill>
              </a:rPr>
              <a:t>médiane</a:t>
            </a:r>
            <a:r>
              <a:rPr lang="fr-FR" sz="2400" dirty="0" smtClean="0"/>
              <a:t> est </a:t>
            </a:r>
            <a:r>
              <a:rPr lang="fr-FR" sz="2400" dirty="0"/>
              <a:t>estimée à </a:t>
            </a:r>
            <a:r>
              <a:rPr lang="fr-FR" sz="2400" b="1" dirty="0"/>
              <a:t>5,1 jours</a:t>
            </a:r>
            <a:r>
              <a:rPr lang="fr-FR" sz="2400" dirty="0"/>
              <a:t>, 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b="1" dirty="0" smtClean="0"/>
              <a:t>97,5</a:t>
            </a:r>
            <a:r>
              <a:rPr lang="fr-FR" sz="2400" b="1" dirty="0"/>
              <a:t> %</a:t>
            </a:r>
            <a:r>
              <a:rPr lang="fr-FR" sz="2400" dirty="0"/>
              <a:t> de ceux qui développent des symptômes le font en moins de </a:t>
            </a:r>
            <a:r>
              <a:rPr lang="fr-FR" sz="2400" b="1" dirty="0"/>
              <a:t>11,5 jours</a:t>
            </a:r>
            <a:r>
              <a:rPr lang="fr-FR" sz="2400" dirty="0"/>
              <a:t> ; 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b="1" dirty="0"/>
              <a:t>Plus de la moitié des contaminations serait le fait de porteurs </a:t>
            </a:r>
            <a:r>
              <a:rPr lang="fr-FR" sz="2400" b="1" dirty="0" smtClean="0"/>
              <a:t>asymptomatiques</a:t>
            </a:r>
            <a:r>
              <a:rPr lang="fr-FR" sz="2800" b="1" dirty="0" smtClean="0"/>
              <a:t>.</a:t>
            </a:r>
            <a:endParaRPr lang="fr-FR" sz="2800" b="1" dirty="0"/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fr-FR" sz="28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474" y="1308789"/>
            <a:ext cx="10820400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Être </a:t>
            </a:r>
            <a:r>
              <a:rPr lang="fr-FR" b="1" dirty="0"/>
              <a:t>contaminé </a:t>
            </a:r>
            <a:r>
              <a:rPr lang="fr-FR" b="1" dirty="0" smtClean="0"/>
              <a:t>par personne </a:t>
            </a:r>
            <a:r>
              <a:rPr lang="fr-FR" b="1" dirty="0"/>
              <a:t>qui ne présente </a:t>
            </a:r>
            <a:r>
              <a:rPr lang="fr-FR" b="1" dirty="0" smtClean="0"/>
              <a:t>pas de symptômes ?</a:t>
            </a:r>
          </a:p>
          <a:p>
            <a:pPr marL="0" indent="0">
              <a:buNone/>
            </a:pPr>
            <a:endParaRPr lang="fr-FR" b="1" dirty="0" smtClean="0"/>
          </a:p>
          <a:p>
            <a:pPr lvl="1">
              <a:buFont typeface="Wingdings" charset="2"/>
              <a:buChar char="Ø"/>
            </a:pPr>
            <a:r>
              <a:rPr lang="fr-FR" b="1" dirty="0" smtClean="0"/>
              <a:t> </a:t>
            </a:r>
            <a:r>
              <a:rPr lang="fr-FR" sz="2800" b="1" dirty="0" smtClean="0"/>
              <a:t>semble </a:t>
            </a:r>
            <a:r>
              <a:rPr lang="fr-FR" sz="2800" b="1" dirty="0"/>
              <a:t>être peu </a:t>
            </a:r>
            <a:r>
              <a:rPr lang="fr-FR" sz="2800" b="1" dirty="0" smtClean="0"/>
              <a:t>probable</a:t>
            </a:r>
          </a:p>
          <a:p>
            <a:pPr lvl="1">
              <a:buFont typeface="Wingdings" charset="2"/>
              <a:buChar char="Ø"/>
            </a:pPr>
            <a:endParaRPr lang="fr-FR" b="1" dirty="0" smtClean="0"/>
          </a:p>
          <a:p>
            <a:pPr marL="457200" lvl="1" indent="0">
              <a:buNone/>
            </a:pPr>
            <a:r>
              <a:rPr lang="fr-FR" dirty="0" smtClean="0"/>
              <a:t>Un </a:t>
            </a:r>
            <a:r>
              <a:rPr lang="fr-FR" dirty="0"/>
              <a:t>porteur sain est forcément moins contagieux puisqu'il ne tousse pas </a:t>
            </a:r>
            <a:r>
              <a:rPr lang="fr-FR" b="1" dirty="0"/>
              <a:t>(le virus se transmet par le biais des gouttelettes émises lors de la toux et des éternuements</a:t>
            </a:r>
            <a:r>
              <a:rPr lang="fr-FR" b="1" dirty="0" smtClean="0"/>
              <a:t>)</a:t>
            </a:r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dirty="0" smtClean="0"/>
              <a:t>Cependant, </a:t>
            </a:r>
            <a:r>
              <a:rPr lang="fr-FR" dirty="0"/>
              <a:t>on ne sait pas combien de temps on peut détecter le virus chez une personne qui n’est plus malade. 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Ni si </a:t>
            </a:r>
            <a:r>
              <a:rPr lang="fr-FR" dirty="0"/>
              <a:t>une personne peut être contagieuse alors qu’elle n’a pas </a:t>
            </a:r>
            <a:r>
              <a:rPr lang="fr-FR" dirty="0" smtClean="0"/>
              <a:t>de </a:t>
            </a:r>
            <a:r>
              <a:rPr lang="fr-FR" dirty="0"/>
              <a:t>symptômes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3015DC71-7A44-48B4-B6EA-44AA3530ABCB}"/>
              </a:ext>
            </a:extLst>
          </p:cNvPr>
          <p:cNvSpPr txBox="1">
            <a:spLocks/>
          </p:cNvSpPr>
          <p:nvPr/>
        </p:nvSpPr>
        <p:spPr>
          <a:xfrm>
            <a:off x="533400" y="187674"/>
            <a:ext cx="10818588" cy="962634"/>
          </a:xfrm>
          <a:prstGeom prst="rect">
            <a:avLst/>
          </a:prstGeom>
          <a:solidFill>
            <a:srgbClr val="FFFFB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Transmission interhumaine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56" y="1308789"/>
            <a:ext cx="1892568" cy="16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468</Words>
  <Application>Microsoft Macintosh PowerPoint</Application>
  <PresentationFormat>Grand écran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Wingdings</vt:lpstr>
      <vt:lpstr>Arial</vt:lpstr>
      <vt:lpstr>Thème Office</vt:lpstr>
      <vt:lpstr>Quelques informations sur la maladie à coronavirus (COVID-19)</vt:lpstr>
      <vt:lpstr>Présentation PowerPoint</vt:lpstr>
      <vt:lpstr>SARS-CoV-2  - Virologie</vt:lpstr>
      <vt:lpstr>Présentation PowerPoint</vt:lpstr>
      <vt:lpstr>Origine animale des coronavirus humain</vt:lpstr>
      <vt:lpstr>Présentation PowerPoint</vt:lpstr>
      <vt:lpstr>Présentation PowerPoint</vt:lpstr>
      <vt:lpstr>Présentation PowerPoint</vt:lpstr>
      <vt:lpstr>Présentation PowerPoint</vt:lpstr>
      <vt:lpstr>Symptômes</vt:lpstr>
      <vt:lpstr>Traitement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NCoV Point sur la situation</dc:title>
  <dc:creator>JM</dc:creator>
  <cp:lastModifiedBy>KEITA Alpha Kabinet</cp:lastModifiedBy>
  <cp:revision>75</cp:revision>
  <dcterms:created xsi:type="dcterms:W3CDTF">2020-01-25T08:26:28Z</dcterms:created>
  <dcterms:modified xsi:type="dcterms:W3CDTF">2020-03-27T09:53:19Z</dcterms:modified>
</cp:coreProperties>
</file>