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57"/>
  </p:notesMasterIdLst>
  <p:sldIdLst>
    <p:sldId id="325" r:id="rId2"/>
    <p:sldId id="326" r:id="rId3"/>
    <p:sldId id="314" r:id="rId4"/>
    <p:sldId id="321" r:id="rId5"/>
    <p:sldId id="315" r:id="rId6"/>
    <p:sldId id="318" r:id="rId7"/>
    <p:sldId id="319" r:id="rId8"/>
    <p:sldId id="324" r:id="rId9"/>
    <p:sldId id="323" r:id="rId10"/>
    <p:sldId id="322"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16" r:id="rId5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51D79C75-90BE-48C9-8250-9B0718FDCD55}">
          <p14:sldIdLst>
            <p14:sldId id="325"/>
            <p14:sldId id="326"/>
            <p14:sldId id="314"/>
            <p14:sldId id="321"/>
            <p14:sldId id="315"/>
            <p14:sldId id="318"/>
            <p14:sldId id="319"/>
            <p14:sldId id="324"/>
            <p14:sldId id="323"/>
            <p14:sldId id="322"/>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Lst>
        </p14:section>
        <p14:section name="Naamloze sectie" id="{47D2CFFF-D494-4128-A93B-DD4125E1D86A}">
          <p14:sldIdLst>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FFFFFF"/>
    <a:srgbClr val="009CB4"/>
    <a:srgbClr val="F07814"/>
    <a:srgbClr val="E89E00"/>
    <a:srgbClr val="E6E6E6"/>
    <a:srgbClr val="003741"/>
    <a:srgbClr val="6AB650"/>
    <a:srgbClr val="CED9E5"/>
    <a:srgbClr val="00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82" autoAdjust="0"/>
    <p:restoredTop sz="88283" autoAdjust="0"/>
  </p:normalViewPr>
  <p:slideViewPr>
    <p:cSldViewPr snapToGrid="0">
      <p:cViewPr varScale="1">
        <p:scale>
          <a:sx n="69" d="100"/>
          <a:sy n="69" d="100"/>
        </p:scale>
        <p:origin x="308"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29-6-2020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17FD106-3B9A-A749-98DB-6BBAEE87AB8C}" type="slidenum">
              <a:rPr lang="fr-SN"/>
              <a:t>46</a:t>
            </a:fld>
            <a:endParaRPr lang="fr-SN"/>
          </a:p>
        </p:txBody>
      </p:sp>
    </p:spTree>
    <p:extLst>
      <p:ext uri="{BB962C8B-B14F-4D97-AF65-F5344CB8AC3E}">
        <p14:creationId xmlns:p14="http://schemas.microsoft.com/office/powerpoint/2010/main" val="221517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17FD106-3B9A-A749-98DB-6BBAEE87AB8C}" type="slidenum">
              <a:rPr lang="fr-SN"/>
              <a:t>48</a:t>
            </a:fld>
            <a:endParaRPr lang="fr-SN"/>
          </a:p>
        </p:txBody>
      </p:sp>
    </p:spTree>
    <p:extLst>
      <p:ext uri="{BB962C8B-B14F-4D97-AF65-F5344CB8AC3E}">
        <p14:creationId xmlns:p14="http://schemas.microsoft.com/office/powerpoint/2010/main" val="374489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17FD106-3B9A-A749-98DB-6BBAEE87AB8C}" type="slidenum">
              <a:rPr lang="fr-SN"/>
              <a:t>49</a:t>
            </a:fld>
            <a:endParaRPr lang="fr-SN"/>
          </a:p>
        </p:txBody>
      </p:sp>
    </p:spTree>
    <p:extLst>
      <p:ext uri="{BB962C8B-B14F-4D97-AF65-F5344CB8AC3E}">
        <p14:creationId xmlns:p14="http://schemas.microsoft.com/office/powerpoint/2010/main" val="217575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17FD106-3B9A-A749-98DB-6BBAEE87AB8C}" type="slidenum">
              <a:rPr lang="fr-SN"/>
              <a:t>50</a:t>
            </a:fld>
            <a:endParaRPr lang="fr-SN"/>
          </a:p>
        </p:txBody>
      </p:sp>
    </p:spTree>
    <p:extLst>
      <p:ext uri="{BB962C8B-B14F-4D97-AF65-F5344CB8AC3E}">
        <p14:creationId xmlns:p14="http://schemas.microsoft.com/office/powerpoint/2010/main" val="908461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pic>
        <p:nvPicPr>
          <p:cNvPr id="4" name="Afbeelding 3" descr="1902 1911 PPT basis nieuw_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504" cy="6858000"/>
          </a:xfrm>
          <a:prstGeom prst="rect">
            <a:avLst/>
          </a:prstGeom>
        </p:spPr>
      </p:pic>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1968500" y="2370093"/>
            <a:ext cx="7416800" cy="919208"/>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98500" y="6381750"/>
            <a:ext cx="5384356" cy="365125"/>
          </a:xfrm>
          <a:prstGeom prst="rect">
            <a:avLst/>
          </a:prstGeom>
        </p:spPr>
        <p:txBody>
          <a:bodyPr/>
          <a:lstStyle>
            <a:lvl1pPr>
              <a:defRPr sz="1200">
                <a:latin typeface="Tahoma"/>
                <a:cs typeface="Tahoma"/>
              </a:defRPr>
            </a:lvl1pPr>
          </a:lstStyle>
          <a:p>
            <a:r>
              <a:rPr lang="nl-NL" dirty="0" err="1"/>
              <a:t>Example</a:t>
            </a:r>
            <a:r>
              <a:rPr lang="nl-NL" dirty="0"/>
              <a:t> </a:t>
            </a:r>
            <a:r>
              <a:rPr lang="nl-NL" dirty="0" err="1"/>
              <a:t>footer</a:t>
            </a:r>
            <a:r>
              <a:rPr lang="nl-NL" dirty="0"/>
              <a:t> | </a:t>
            </a:r>
            <a:r>
              <a:rPr lang="nl-NL" dirty="0" err="1"/>
              <a:t>February</a:t>
            </a:r>
            <a:r>
              <a:rPr lang="nl-NL" dirty="0"/>
              <a:t> 2019</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atin typeface="Tahoma"/>
                <a:cs typeface="Tahoma"/>
              </a:defRPr>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98500" y="6381750"/>
            <a:ext cx="5384356" cy="365125"/>
          </a:xfrm>
          <a:prstGeom prst="rect">
            <a:avLst/>
          </a:prstGeom>
        </p:spPr>
        <p:txBody>
          <a:bodyPr/>
          <a:lstStyle>
            <a:lvl1pPr>
              <a:defRPr sz="1200">
                <a:latin typeface="Tahoma"/>
                <a:cs typeface="Tahoma"/>
              </a:defRPr>
            </a:lvl1pPr>
          </a:lstStyle>
          <a:p>
            <a:r>
              <a:rPr lang="nl-NL" dirty="0" err="1"/>
              <a:t>Example</a:t>
            </a:r>
            <a:r>
              <a:rPr lang="nl-NL" dirty="0"/>
              <a:t> </a:t>
            </a:r>
            <a:r>
              <a:rPr lang="nl-NL" dirty="0" err="1"/>
              <a:t>footer</a:t>
            </a:r>
            <a:r>
              <a:rPr lang="nl-NL" dirty="0"/>
              <a:t> | </a:t>
            </a:r>
            <a:r>
              <a:rPr lang="nl-NL" dirty="0" err="1"/>
              <a:t>February</a:t>
            </a:r>
            <a:r>
              <a:rPr lang="nl-NL" dirty="0"/>
              <a:t> 2019</a:t>
            </a:r>
          </a:p>
        </p:txBody>
      </p:sp>
    </p:spTree>
    <p:extLst>
      <p:ext uri="{BB962C8B-B14F-4D97-AF65-F5344CB8AC3E}">
        <p14:creationId xmlns:p14="http://schemas.microsoft.com/office/powerpoint/2010/main" val="276638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 patient ca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99"/>
            <a:ext cx="5346700" cy="3751263"/>
          </a:xfrm>
          <a:prstGeom prst="rect">
            <a:avLst/>
          </a:prstGeom>
        </p:spPr>
        <p:txBody>
          <a:bodyPr/>
          <a:lstStyle>
            <a:lvl1pPr marL="0" indent="0">
              <a:lnSpc>
                <a:spcPct val="125000"/>
              </a:lnSpc>
              <a:spcBef>
                <a:spcPts val="0"/>
              </a:spcBef>
              <a:buNone/>
              <a:defRPr sz="2300">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nl-NL" dirty="0" err="1"/>
              <a:t>Regular</a:t>
            </a:r>
            <a:r>
              <a:rPr lang="nl-NL" dirty="0"/>
              <a:t> </a:t>
            </a:r>
            <a:r>
              <a:rPr lang="nl-NL" dirty="0" err="1"/>
              <a:t>text</a:t>
            </a:r>
            <a:r>
              <a:rPr lang="nl-NL" dirty="0"/>
              <a:t> </a:t>
            </a:r>
            <a:r>
              <a:rPr lang="nl-NL" dirty="0" err="1"/>
              <a:t>goes</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atin typeface="Tahoma"/>
                <a:cs typeface="Tahoma"/>
              </a:defRPr>
            </a:lvl1pPr>
            <a:lvl2pPr>
              <a:defRPr sz="2300"/>
            </a:lvl2pPr>
            <a:lvl3pPr>
              <a:defRPr sz="2300"/>
            </a:lvl3pPr>
            <a:lvl4pPr>
              <a:defRPr sz="2300"/>
            </a:lvl4pPr>
            <a:lvl5pPr>
              <a:defRPr sz="2300"/>
            </a:lvl5pPr>
          </a:lstStyle>
          <a:p>
            <a:pPr lvl="0"/>
            <a:r>
              <a:rPr lang="nl-NL" dirty="0"/>
              <a:t>Or </a:t>
            </a:r>
            <a:r>
              <a:rPr lang="nl-NL" dirty="0" err="1"/>
              <a:t>use</a:t>
            </a:r>
            <a:r>
              <a:rPr lang="nl-NL" dirty="0"/>
              <a:t> a </a:t>
            </a:r>
            <a:r>
              <a:rPr lang="nl-NL" dirty="0" err="1"/>
              <a:t>bullet</a:t>
            </a:r>
            <a:r>
              <a:rPr lang="nl-NL" dirty="0"/>
              <a:t> list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73100" y="6381750"/>
            <a:ext cx="5409756" cy="365125"/>
          </a:xfrm>
          <a:prstGeom prst="rect">
            <a:avLst/>
          </a:prstGeom>
        </p:spPr>
        <p:txBody>
          <a:bodyPr/>
          <a:lstStyle>
            <a:lvl1pPr>
              <a:defRPr sz="1200"/>
            </a:lvl1pPr>
          </a:lstStyle>
          <a:p>
            <a:r>
              <a:rPr lang="nl-NL" dirty="0" err="1"/>
              <a:t>Example</a:t>
            </a:r>
            <a:r>
              <a:rPr lang="nl-NL" dirty="0"/>
              <a:t> </a:t>
            </a:r>
            <a:r>
              <a:rPr lang="nl-NL" dirty="0" err="1"/>
              <a:t>footer</a:t>
            </a:r>
            <a:r>
              <a:rPr lang="nl-NL" dirty="0"/>
              <a:t> | </a:t>
            </a:r>
            <a:r>
              <a:rPr lang="nl-NL" dirty="0" err="1"/>
              <a:t>February</a:t>
            </a:r>
            <a:r>
              <a:rPr lang="nl-NL" dirty="0"/>
              <a:t> 2019</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patient care">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fr-FR"/>
              <a:t>Cliquez sur l'icône pour ajouter une image</a:t>
            </a:r>
            <a:endParaRPr lang="nl-NL" dirty="0"/>
          </a:p>
        </p:txBody>
      </p:sp>
      <p:sp>
        <p:nvSpPr>
          <p:cNvPr id="6"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7"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atin typeface="Tahoma"/>
                <a:cs typeface="Tahoma"/>
              </a:defRPr>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 patient ca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058708"/>
            <a:ext cx="5346700" cy="656590"/>
          </a:xfrm>
          <a:prstGeom prst="rect">
            <a:avLst/>
          </a:prstGeom>
        </p:spPr>
        <p:txBody>
          <a:bodyPr anchor="t" anchorCtr="0">
            <a:spAutoFit/>
          </a:bodyPr>
          <a:lstStyle>
            <a:lvl1pPr>
              <a:defRPr>
                <a:latin typeface="Tahoma"/>
                <a:cs typeface="Tahoma"/>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1969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Enter </a:t>
            </a:r>
            <a:r>
              <a:rPr lang="nl-NL" dirty="0" err="1"/>
              <a:t>plain</a:t>
            </a:r>
            <a:r>
              <a:rPr lang="nl-NL" dirty="0"/>
              <a:t> </a:t>
            </a:r>
            <a:r>
              <a:rPr lang="nl-NL" dirty="0" err="1"/>
              <a:t>text</a:t>
            </a:r>
            <a:r>
              <a:rPr lang="nl-NL" dirty="0"/>
              <a:t> or </a:t>
            </a:r>
            <a:r>
              <a:rPr lang="nl-NL" dirty="0" err="1"/>
              <a:t>bullets</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73100" y="6381750"/>
            <a:ext cx="5409756" cy="365125"/>
          </a:xfrm>
          <a:prstGeom prst="rect">
            <a:avLst/>
          </a:prstGeom>
        </p:spPr>
        <p:txBody>
          <a:bodyPr/>
          <a:lstStyle>
            <a:lvl1pPr>
              <a:defRPr sz="1200">
                <a:latin typeface="Tahoma"/>
                <a:cs typeface="Tahoma"/>
              </a:defRPr>
            </a:lvl1pPr>
          </a:lstStyle>
          <a:p>
            <a:r>
              <a:rPr lang="nl-NL" dirty="0" err="1"/>
              <a:t>Example</a:t>
            </a:r>
            <a:r>
              <a:rPr lang="nl-NL" dirty="0"/>
              <a:t> </a:t>
            </a:r>
            <a:r>
              <a:rPr lang="nl-NL" dirty="0" err="1"/>
              <a:t>footer</a:t>
            </a:r>
            <a:r>
              <a:rPr lang="nl-NL" dirty="0"/>
              <a:t> | </a:t>
            </a:r>
            <a:r>
              <a:rPr lang="nl-NL" dirty="0" err="1"/>
              <a:t>February</a:t>
            </a:r>
            <a:r>
              <a:rPr lang="nl-NL" dirty="0"/>
              <a:t>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fr-FR"/>
              <a:t>Cliquez sur l'icône pour ajouter une image</a:t>
            </a:r>
            <a:endParaRPr lang="nl-NL"/>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pic>
        <p:nvPicPr>
          <p:cNvPr id="2" name="Afbeelding 1" descr="1902 1911 PPT basis nieuw_0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6"/>
            <a:ext cx="12192000" cy="6861656"/>
          </a:xfrm>
          <a:prstGeom prst="rect">
            <a:avLst/>
          </a:prstGeom>
        </p:spPr>
      </p:pic>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5371656" cy="365125"/>
          </a:xfrm>
          <a:prstGeom prst="rect">
            <a:avLst/>
          </a:prstGeom>
        </p:spPr>
        <p:txBody>
          <a:bodyPr/>
          <a:lstStyle>
            <a:lvl1pPr>
              <a:defRPr sz="1200">
                <a:latin typeface="Tahoma"/>
                <a:cs typeface="Tahoma"/>
              </a:defRPr>
            </a:lvl1pPr>
          </a:lstStyle>
          <a:p>
            <a:r>
              <a:rPr lang="nl-NL" dirty="0" err="1"/>
              <a:t>Example</a:t>
            </a:r>
            <a:r>
              <a:rPr lang="nl-NL" dirty="0"/>
              <a:t> </a:t>
            </a:r>
            <a:r>
              <a:rPr lang="nl-NL" dirty="0" err="1"/>
              <a:t>footer</a:t>
            </a:r>
            <a:r>
              <a:rPr lang="nl-NL" dirty="0"/>
              <a:t> | </a:t>
            </a:r>
            <a:r>
              <a:rPr lang="nl-NL" dirty="0" err="1"/>
              <a:t>February</a:t>
            </a:r>
            <a:r>
              <a:rPr lang="nl-NL" dirty="0"/>
              <a:t> 2019</a:t>
            </a:r>
          </a:p>
        </p:txBody>
      </p:sp>
    </p:spTree>
    <p:extLst>
      <p:ext uri="{BB962C8B-B14F-4D97-AF65-F5344CB8AC3E}">
        <p14:creationId xmlns:p14="http://schemas.microsoft.com/office/powerpoint/2010/main" val="284907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Content Placeholder 2"/>
          <p:cNvSpPr>
            <a:spLocks noGrp="1"/>
          </p:cNvSpPr>
          <p:nvPr>
            <p:ph idx="1"/>
          </p:nvPr>
        </p:nvSpPr>
        <p:spPr>
          <a:xfrm>
            <a:off x="1097280" y="1966498"/>
            <a:ext cx="10058400" cy="4023360"/>
          </a:xfrm>
        </p:spPr>
        <p:txBody>
          <a:bodyPr/>
          <a:lstStyle>
            <a:lvl1pPr marL="165100" indent="-165100">
              <a:buFont typeface="Calibri" panose="020F0502020204030204" pitchFamily="34" charset="0"/>
              <a:buChar char="»"/>
              <a:tabLst/>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C8EF46DA-B2ED-424C-973C-2E45E8D6C572}" type="datetime1">
              <a:rPr lang="en-US" smtClean="0"/>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a:t>
            </a:fld>
            <a:endParaRPr lang="en-US" dirty="0"/>
          </a:p>
        </p:txBody>
      </p:sp>
    </p:spTree>
    <p:extLst>
      <p:ext uri="{BB962C8B-B14F-4D97-AF65-F5344CB8AC3E}">
        <p14:creationId xmlns:p14="http://schemas.microsoft.com/office/powerpoint/2010/main" val="236338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Afbeelding 1" descr="1902 1911 PPT basis nieuw_002.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3656"/>
            <a:ext cx="12192000" cy="6861656"/>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60" r:id="rId1"/>
    <p:sldLayoutId id="2147483695" r:id="rId2"/>
    <p:sldLayoutId id="2147483652" r:id="rId3"/>
    <p:sldLayoutId id="2147483649" r:id="rId4"/>
    <p:sldLayoutId id="2147483661"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chemeClr val="accent4"/>
          </a:solidFill>
          <a:latin typeface="Tahoma"/>
          <a:ea typeface="+mj-ea"/>
          <a:cs typeface="Tahoma"/>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hyperlink" Target="https://www.youtube.com/watch?v=Hd7Nyfl3Ca8" TargetMode="External"/><Relationship Id="rId2" Type="http://schemas.openxmlformats.org/officeDocument/2006/relationships/hyperlink" Target="http://www.pathexo.fr/docfiles/2016_11_08_05_epelboin.pdf" TargetMode="External"/><Relationship Id="rId1" Type="http://schemas.openxmlformats.org/officeDocument/2006/relationships/slideLayout" Target="../slideLayouts/slideLayout2.xml"/><Relationship Id="rId6" Type="http://schemas.openxmlformats.org/officeDocument/2006/relationships/hyperlink" Target="http://www.canal-u.tv/video/smm/ebola_is_not_a_laughing_matter.13709" TargetMode="External"/><Relationship Id="rId5" Type="http://schemas.openxmlformats.org/officeDocument/2006/relationships/hyperlink" Target="http://www.canal-u.tv/video/smm/ebola_ce_n_est_pas_une_maladie_pour_rire.13710" TargetMode="Externa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4.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microsoft.com/office/2007/relationships/hdphoto" Target="../media/hdphoto1.wdp"/><Relationship Id="rId2" Type="http://schemas.openxmlformats.org/officeDocument/2006/relationships/image" Target="../media/image19.jpeg"/><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hyperlink" Target="https://www.artistikrezo.com/author/meneghello-sarahorange-f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theconversation.com/profiles/fatoumata-hane-730606" TargetMode="External"/><Relationship Id="rId2" Type="http://schemas.openxmlformats.org/officeDocument/2006/relationships/hyperlink" Target="https://theconversation.com/profiles/sylvain-landry-birane-faye-100975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eg"/><Relationship Id="rId10" Type="http://schemas.openxmlformats.org/officeDocument/2006/relationships/image" Target="../media/image59.jpg"/><Relationship Id="rId4" Type="http://schemas.openxmlformats.org/officeDocument/2006/relationships/image" Target="../media/image53.jpe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microsoft.com/office/2007/relationships/hdphoto" Target="../media/hdphoto2.wdp"/><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gif"/><Relationship Id="rId4" Type="http://schemas.openxmlformats.org/officeDocument/2006/relationships/image" Target="../media/image7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g"/></Relationships>
</file>

<file path=ppt/slides/_rels/slide29.xml.rels><?xml version="1.0" encoding="UTF-8" standalone="yes"?>
<Relationships xmlns="http://schemas.openxmlformats.org/package/2006/relationships"><Relationship Id="rId2" Type="http://schemas.openxmlformats.org/officeDocument/2006/relationships/hyperlink" Target="https://afrique.lalibre.be/48092/tanzanie-le-president-john-magufuli-refuse-de-fermer-les-eglis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png"/><Relationship Id="rId9" Type="http://schemas.openxmlformats.org/officeDocument/2006/relationships/image" Target="../media/image10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g"/><Relationship Id="rId4" Type="http://schemas.openxmlformats.org/officeDocument/2006/relationships/image" Target="../media/image124.jpeg"/></Relationships>
</file>

<file path=ppt/slides/_rels/slide42.xml.rels><?xml version="1.0" encoding="UTF-8" standalone="yes"?>
<Relationships xmlns="http://schemas.openxmlformats.org/package/2006/relationships"><Relationship Id="rId2" Type="http://schemas.openxmlformats.org/officeDocument/2006/relationships/hyperlink" Target="https://afrique.lalibre.be/51032/rdc-au-sommet-de-letat-morts-en-serie-et-rumeurs-dempoisonnemen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2.xml"/><Relationship Id="rId4" Type="http://schemas.openxmlformats.org/officeDocument/2006/relationships/image" Target="../media/image131.emf"/></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135.jpg"/><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Alice.desclaux@ird.fr"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35.jpg"/><Relationship Id="rId4" Type="http://schemas.openxmlformats.org/officeDocument/2006/relationships/image" Target="../media/image16.jpg"/></Relationships>
</file>

<file path=ppt/slides/_rels/slide54.xml.rels><?xml version="1.0" encoding="UTF-8" standalone="yes"?>
<Relationships xmlns="http://schemas.openxmlformats.org/package/2006/relationships"><Relationship Id="rId3" Type="http://schemas.openxmlformats.org/officeDocument/2006/relationships/hyperlink" Target="https://www.sonar-global.eu/forum/sonar-global/" TargetMode="External"/><Relationship Id="rId2" Type="http://schemas.openxmlformats.org/officeDocument/2006/relationships/hyperlink" Target="https://www.sonar-global.eu/join-sonar-global/"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505" y="2250020"/>
            <a:ext cx="12957464" cy="919208"/>
          </a:xfrm>
        </p:spPr>
        <p:txBody>
          <a:bodyPr/>
          <a:lstStyle/>
          <a:p>
            <a:r>
              <a:rPr lang="fr-FR" sz="4400" dirty="0"/>
              <a:t>Circulation </a:t>
            </a:r>
            <a:r>
              <a:rPr lang="fr-FR" sz="4400" dirty="0" smtClean="0"/>
              <a:t>globale </a:t>
            </a:r>
            <a:r>
              <a:rPr lang="fr-FR" sz="4400" dirty="0"/>
              <a:t>des idées </a:t>
            </a:r>
            <a:br>
              <a:rPr lang="fr-FR" sz="4400" dirty="0"/>
            </a:br>
            <a:r>
              <a:rPr lang="fr-FR" sz="4400" dirty="0"/>
              <a:t>et des effets du COVID-19 </a:t>
            </a:r>
            <a:r>
              <a:rPr lang="fr-FR" sz="4400" dirty="0" smtClean="0"/>
              <a:t>sur</a:t>
            </a:r>
            <a:br>
              <a:rPr lang="fr-FR" sz="4400" dirty="0" smtClean="0"/>
            </a:br>
            <a:r>
              <a:rPr lang="fr-FR" sz="4400" dirty="0" smtClean="0"/>
              <a:t>le </a:t>
            </a:r>
            <a:r>
              <a:rPr lang="fr-FR" sz="4400" dirty="0"/>
              <a:t>terrain </a:t>
            </a:r>
            <a:r>
              <a:rPr lang="fr-FR" sz="4400" dirty="0" smtClean="0"/>
              <a:t>en </a:t>
            </a:r>
            <a:r>
              <a:rPr lang="fr-FR" sz="4800" dirty="0" smtClean="0"/>
              <a:t>Afrique</a:t>
            </a:r>
            <a:r>
              <a:rPr lang="fr-FR" sz="4400" dirty="0" smtClean="0"/>
              <a:t>.</a:t>
            </a:r>
            <a:r>
              <a:rPr lang="fr-FR" dirty="0"/>
              <a:t/>
            </a:r>
            <a:br>
              <a:rPr lang="fr-FR" dirty="0"/>
            </a:br>
            <a:endParaRPr lang="fr-FR" dirty="0"/>
          </a:p>
        </p:txBody>
      </p:sp>
      <p:sp>
        <p:nvSpPr>
          <p:cNvPr id="4" name="TextBox 2">
            <a:extLst>
              <a:ext uri="{FF2B5EF4-FFF2-40B4-BE49-F238E27FC236}">
                <a16:creationId xmlns:a16="http://schemas.microsoft.com/office/drawing/2014/main" id="{137619E9-251A-4687-9B93-ADFC5AD4D571}"/>
              </a:ext>
            </a:extLst>
          </p:cNvPr>
          <p:cNvSpPr txBox="1"/>
          <p:nvPr/>
        </p:nvSpPr>
        <p:spPr>
          <a:xfrm>
            <a:off x="409505" y="4399805"/>
            <a:ext cx="6078378" cy="615553"/>
          </a:xfrm>
          <a:prstGeom prst="rect">
            <a:avLst/>
          </a:prstGeom>
          <a:noFill/>
        </p:spPr>
        <p:txBody>
          <a:bodyPr wrap="square" rtlCol="0">
            <a:spAutoFit/>
          </a:bodyPr>
          <a:lstStyle/>
          <a:p>
            <a:r>
              <a:rPr lang="en-GB" b="1"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Webinaire</a:t>
            </a:r>
            <a:r>
              <a:rPr lang="en-GB" b="1" dirty="0" smtClean="0">
                <a:solidFill>
                  <a:srgbClr val="666666"/>
                </a:solidFill>
                <a:latin typeface="Tahoma" panose="020B0604030504040204" pitchFamily="34" charset="0"/>
                <a:ea typeface="Tahoma" panose="020B0604030504040204" pitchFamily="34" charset="0"/>
                <a:cs typeface="Tahoma" panose="020B0604030504040204" pitchFamily="34" charset="0"/>
              </a:rPr>
              <a:t> par Sonar-Global </a:t>
            </a:r>
            <a:endParaRPr lang="en-GB" b="1" dirty="0">
              <a:solidFill>
                <a:srgbClr val="666666"/>
              </a:solidFill>
              <a:latin typeface="Tahoma" panose="020B0604030504040204" pitchFamily="34" charset="0"/>
              <a:ea typeface="Tahoma" panose="020B0604030504040204" pitchFamily="34" charset="0"/>
              <a:cs typeface="Tahoma" panose="020B0604030504040204" pitchFamily="34" charset="0"/>
            </a:endParaRPr>
          </a:p>
          <a:p>
            <a:r>
              <a:rPr lang="en-GB" sz="1600" dirty="0" smtClean="0">
                <a:solidFill>
                  <a:srgbClr val="666666"/>
                </a:solidFill>
                <a:latin typeface="Tahoma" panose="020B0604030504040204" pitchFamily="34" charset="0"/>
                <a:ea typeface="Tahoma" panose="020B0604030504040204" pitchFamily="34" charset="0"/>
                <a:cs typeface="Tahoma" panose="020B0604030504040204" pitchFamily="34" charset="0"/>
              </a:rPr>
              <a:t>Le 26 </a:t>
            </a:r>
            <a:r>
              <a:rPr lang="en-GB" sz="1600"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juin</a:t>
            </a:r>
            <a:r>
              <a:rPr lang="en-GB" sz="1600" dirty="0" smtClean="0">
                <a:solidFill>
                  <a:srgbClr val="666666"/>
                </a:solidFill>
                <a:latin typeface="Tahoma" panose="020B0604030504040204" pitchFamily="34" charset="0"/>
                <a:ea typeface="Tahoma" panose="020B0604030504040204" pitchFamily="34" charset="0"/>
                <a:cs typeface="Tahoma" panose="020B0604030504040204" pitchFamily="34" charset="0"/>
              </a:rPr>
              <a:t> 2020</a:t>
            </a:r>
            <a:endParaRPr lang="x-none" sz="1600"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0725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98775-28D1-034E-90E0-4DA47DCEBDAF}"/>
              </a:ext>
            </a:extLst>
          </p:cNvPr>
          <p:cNvSpPr>
            <a:spLocks noGrp="1"/>
          </p:cNvSpPr>
          <p:nvPr>
            <p:ph type="title"/>
          </p:nvPr>
        </p:nvSpPr>
        <p:spPr>
          <a:xfrm>
            <a:off x="673100" y="1100092"/>
            <a:ext cx="10766044" cy="746637"/>
          </a:xfrm>
        </p:spPr>
        <p:txBody>
          <a:bodyPr/>
          <a:lstStyle/>
          <a:p>
            <a:r>
              <a:rPr lang="fr-FR" sz="3600" dirty="0"/>
              <a:t>Perspectives</a:t>
            </a:r>
          </a:p>
        </p:txBody>
      </p:sp>
      <p:sp>
        <p:nvSpPr>
          <p:cNvPr id="3" name="Espace réservé du contenu 2">
            <a:extLst>
              <a:ext uri="{FF2B5EF4-FFF2-40B4-BE49-F238E27FC236}">
                <a16:creationId xmlns:a16="http://schemas.microsoft.com/office/drawing/2014/main" id="{6DE481F0-AF26-7441-B7CB-03E3799F78E0}"/>
              </a:ext>
            </a:extLst>
          </p:cNvPr>
          <p:cNvSpPr>
            <a:spLocks noGrp="1"/>
          </p:cNvSpPr>
          <p:nvPr>
            <p:ph sz="half" idx="2"/>
          </p:nvPr>
        </p:nvSpPr>
        <p:spPr>
          <a:xfrm>
            <a:off x="673100" y="2031207"/>
            <a:ext cx="10744200" cy="4179811"/>
          </a:xfrm>
        </p:spPr>
        <p:txBody>
          <a:bodyPr/>
          <a:lstStyle/>
          <a:p>
            <a:pPr algn="just">
              <a:spcBef>
                <a:spcPts val="300"/>
              </a:spcBef>
              <a:spcAft>
                <a:spcPts val="300"/>
              </a:spcAft>
            </a:pPr>
            <a:r>
              <a:rPr lang="fr-FR" sz="2000" dirty="0"/>
              <a:t>Des représentations et opinions qui </a:t>
            </a:r>
          </a:p>
          <a:p>
            <a:pPr lvl="1" algn="just">
              <a:spcBef>
                <a:spcPts val="300"/>
              </a:spcBef>
              <a:spcAft>
                <a:spcPts val="300"/>
              </a:spcAft>
            </a:pPr>
            <a:r>
              <a:rPr lang="fr-FR" sz="2000" dirty="0"/>
              <a:t>Suivent la tendance mondiale (phase 1)</a:t>
            </a:r>
          </a:p>
          <a:p>
            <a:pPr lvl="1" algn="just">
              <a:spcBef>
                <a:spcPts val="300"/>
              </a:spcBef>
              <a:spcAft>
                <a:spcPts val="300"/>
              </a:spcAft>
            </a:pPr>
            <a:r>
              <a:rPr lang="fr-FR" sz="2000" dirty="0"/>
              <a:t>Puis portent sur la situation nationale avec angoisse (</a:t>
            </a:r>
            <a:r>
              <a:rPr lang="fr-FR" sz="2000" dirty="0" err="1"/>
              <a:t>phase 2</a:t>
            </a:r>
            <a:r>
              <a:rPr lang="fr-FR" sz="2000" dirty="0"/>
              <a:t>)</a:t>
            </a:r>
          </a:p>
          <a:p>
            <a:pPr lvl="1" algn="just">
              <a:spcBef>
                <a:spcPts val="300"/>
              </a:spcBef>
              <a:spcAft>
                <a:spcPts val="300"/>
              </a:spcAft>
            </a:pPr>
            <a:r>
              <a:rPr lang="fr-FR" sz="2000" dirty="0"/>
              <a:t>Puis combinent angoisse et résilience sans confiance totale (phase 3)</a:t>
            </a:r>
          </a:p>
          <a:p>
            <a:pPr algn="just">
              <a:lnSpc>
                <a:spcPct val="100000"/>
              </a:lnSpc>
              <a:spcBef>
                <a:spcPts val="300"/>
              </a:spcBef>
              <a:spcAft>
                <a:spcPts val="300"/>
              </a:spcAft>
            </a:pPr>
            <a:r>
              <a:rPr lang="fr-FR" sz="2000" dirty="0"/>
              <a:t>Les articles et discours </a:t>
            </a:r>
          </a:p>
          <a:p>
            <a:pPr lvl="1" algn="just">
              <a:lnSpc>
                <a:spcPct val="100000"/>
              </a:lnSpc>
              <a:spcBef>
                <a:spcPts val="300"/>
              </a:spcBef>
              <a:spcAft>
                <a:spcPts val="300"/>
              </a:spcAft>
            </a:pPr>
            <a:r>
              <a:rPr lang="fr-FR" sz="2000" dirty="0"/>
              <a:t>Sont en phase avec la courbe épidémiologique </a:t>
            </a:r>
          </a:p>
          <a:p>
            <a:pPr lvl="1" algn="just">
              <a:lnSpc>
                <a:spcPct val="100000"/>
              </a:lnSpc>
              <a:spcBef>
                <a:spcPts val="300"/>
              </a:spcBef>
              <a:spcAft>
                <a:spcPts val="300"/>
              </a:spcAft>
            </a:pPr>
            <a:r>
              <a:rPr lang="fr-FR" sz="2000" dirty="0"/>
              <a:t>s’articulent autour de quelques faits précis qui font basculer les opinions </a:t>
            </a:r>
          </a:p>
          <a:p>
            <a:pPr algn="just">
              <a:spcBef>
                <a:spcPts val="300"/>
              </a:spcBef>
              <a:spcAft>
                <a:spcPts val="300"/>
              </a:spcAft>
            </a:pPr>
            <a:r>
              <a:rPr lang="fr-FR" sz="2000" dirty="0"/>
              <a:t>Perspectives</a:t>
            </a:r>
          </a:p>
          <a:p>
            <a:pPr lvl="1" algn="just">
              <a:spcBef>
                <a:spcPts val="300"/>
              </a:spcBef>
              <a:spcAft>
                <a:spcPts val="300"/>
              </a:spcAft>
            </a:pPr>
            <a:r>
              <a:rPr lang="fr-FR" sz="2000" dirty="0"/>
              <a:t>Comparaison de cette évolution avec les pays voisins</a:t>
            </a:r>
          </a:p>
          <a:p>
            <a:pPr lvl="1" algn="just">
              <a:spcBef>
                <a:spcPts val="300"/>
              </a:spcBef>
              <a:spcAft>
                <a:spcPts val="300"/>
              </a:spcAft>
            </a:pPr>
            <a:r>
              <a:rPr lang="fr-FR" sz="2000" dirty="0"/>
              <a:t>Entretiens pour reconstituer les « récits épidémiques » ou la mémoire locale</a:t>
            </a:r>
          </a:p>
          <a:p>
            <a:endParaRPr lang="fr-FR" dirty="0"/>
          </a:p>
        </p:txBody>
      </p:sp>
    </p:spTree>
    <p:extLst>
      <p:ext uri="{BB962C8B-B14F-4D97-AF65-F5344CB8AC3E}">
        <p14:creationId xmlns:p14="http://schemas.microsoft.com/office/powerpoint/2010/main" val="9116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055" y="358949"/>
            <a:ext cx="12890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804" y="1253598"/>
            <a:ext cx="1266825"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el 1">
            <a:extLst>
              <a:ext uri="{FF2B5EF4-FFF2-40B4-BE49-F238E27FC236}">
                <a16:creationId xmlns:a16="http://schemas.microsoft.com/office/drawing/2014/main" id="{87B27C79-C680-4A7F-8DF6-D93FA9B640E9}"/>
              </a:ext>
            </a:extLst>
          </p:cNvPr>
          <p:cNvSpPr>
            <a:spLocks noGrp="1"/>
          </p:cNvSpPr>
          <p:nvPr>
            <p:ph type="title"/>
          </p:nvPr>
        </p:nvSpPr>
        <p:spPr>
          <a:xfrm>
            <a:off x="1515390" y="427946"/>
            <a:ext cx="8711364" cy="1519501"/>
          </a:xfrm>
        </p:spPr>
        <p:txBody>
          <a:bodyPr/>
          <a:lstStyle/>
          <a:p>
            <a:r>
              <a:rPr lang="en-US" sz="2800" noProof="0" dirty="0" err="1" smtClean="0"/>
              <a:t>Veille</a:t>
            </a:r>
            <a:r>
              <a:rPr lang="en-US" sz="2800" noProof="0" dirty="0" smtClean="0"/>
              <a:t> internet </a:t>
            </a:r>
            <a:r>
              <a:rPr lang="en-US" sz="2800" noProof="0" dirty="0" err="1" smtClean="0"/>
              <a:t>anthropo-épidémiologique</a:t>
            </a:r>
            <a:r>
              <a:rPr lang="en-US" sz="2800" noProof="0" dirty="0" smtClean="0"/>
              <a:t> </a:t>
            </a:r>
            <a:br>
              <a:rPr lang="en-US" sz="2800" noProof="0" dirty="0" smtClean="0"/>
            </a:br>
            <a:r>
              <a:rPr lang="en-US" sz="2800" noProof="0" dirty="0" err="1" smtClean="0"/>
              <a:t>Covid</a:t>
            </a:r>
            <a:r>
              <a:rPr lang="en-US" sz="2800" dirty="0"/>
              <a:t>-</a:t>
            </a:r>
            <a:r>
              <a:rPr lang="en-US" sz="2800" noProof="0" dirty="0" smtClean="0"/>
              <a:t>19 et Ebola en </a:t>
            </a:r>
            <a:r>
              <a:rPr lang="en-US" sz="2800" noProof="0" dirty="0" err="1" smtClean="0"/>
              <a:t>Afrique</a:t>
            </a:r>
            <a:r>
              <a:rPr lang="fr-FR" sz="2800" noProof="0" dirty="0" smtClean="0"/>
              <a:t> : presses et humours pandémiques</a:t>
            </a:r>
            <a:endParaRPr lang="en-US" sz="2800" noProof="0" dirty="0"/>
          </a:p>
        </p:txBody>
      </p:sp>
      <p:sp>
        <p:nvSpPr>
          <p:cNvPr id="7" name="TextBox 2">
            <a:extLst>
              <a:ext uri="{FF2B5EF4-FFF2-40B4-BE49-F238E27FC236}">
                <a16:creationId xmlns:a16="http://schemas.microsoft.com/office/drawing/2014/main" id="{137619E9-251A-4687-9B93-ADFC5AD4D571}"/>
              </a:ext>
            </a:extLst>
          </p:cNvPr>
          <p:cNvSpPr txBox="1"/>
          <p:nvPr/>
        </p:nvSpPr>
        <p:spPr>
          <a:xfrm>
            <a:off x="1547378" y="1955685"/>
            <a:ext cx="7541666" cy="646331"/>
          </a:xfrm>
          <a:prstGeom prst="rect">
            <a:avLst/>
          </a:prstGeom>
          <a:noFill/>
        </p:spPr>
        <p:txBody>
          <a:bodyPr wrap="square" rtlCol="0">
            <a:spAutoFit/>
          </a:bodyPr>
          <a:lstStyle/>
          <a:p>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Alain </a:t>
            </a: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Epelboin</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a:t>
            </a: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retraité</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a:t>
            </a: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actif</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CNRS-MNHN </a:t>
            </a: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Musée</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de </a:t>
            </a: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l’Homme</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Paris</a:t>
            </a:r>
            <a:endParaRPr lang="en-GB" dirty="0">
              <a:solidFill>
                <a:srgbClr val="666666"/>
              </a:solidFill>
              <a:latin typeface="Tahoma" panose="020B0604030504040204" pitchFamily="34" charset="0"/>
              <a:ea typeface="Tahoma" panose="020B0604030504040204" pitchFamily="34" charset="0"/>
              <a:cs typeface="Tahoma" panose="020B0604030504040204" pitchFamily="34" charset="0"/>
            </a:endParaRPr>
          </a:p>
          <a:p>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Paris, </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26 </a:t>
            </a: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juin</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2020</a:t>
            </a:r>
            <a:endParaRPr lang="x-none"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descr="1978 SN Ibel fetiche #15E5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2776193"/>
            <a:ext cx="2417999" cy="3440906"/>
          </a:xfrm>
          <a:prstGeom prst="rect">
            <a:avLst/>
          </a:prstGeom>
        </p:spPr>
      </p:pic>
      <p:pic>
        <p:nvPicPr>
          <p:cNvPr id="4" name="Image 3" descr="2020-04-22SN_Dakar_fresque_vacc.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33783" y="2834947"/>
            <a:ext cx="7658217" cy="3378200"/>
          </a:xfrm>
          <a:prstGeom prst="rect">
            <a:avLst/>
          </a:prstGeom>
        </p:spPr>
      </p:pic>
      <p:pic>
        <p:nvPicPr>
          <p:cNvPr id="13" name="Image 12" descr="unnamed-2 copi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20570" y="2843185"/>
            <a:ext cx="2323431" cy="3373913"/>
          </a:xfrm>
          <a:prstGeom prst="rect">
            <a:avLst/>
          </a:prstGeom>
        </p:spPr>
      </p:pic>
      <p:pic>
        <p:nvPicPr>
          <p:cNvPr id="9" name="Picture 5">
            <a:extLst>
              <a:ext uri="{FF2B5EF4-FFF2-40B4-BE49-F238E27FC236}">
                <a16:creationId xmlns:a16="http://schemas.microsoft.com/office/drawing/2014/main" id="{83B82A79-42ED-410C-8C3F-09F3BB5AF8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7782" y="1345975"/>
            <a:ext cx="1457733" cy="1457733"/>
          </a:xfrm>
          <a:prstGeom prst="flowChartConnector">
            <a:avLst/>
          </a:prstGeom>
        </p:spPr>
      </p:pic>
    </p:spTree>
    <p:extLst>
      <p:ext uri="{BB962C8B-B14F-4D97-AF65-F5344CB8AC3E}">
        <p14:creationId xmlns:p14="http://schemas.microsoft.com/office/powerpoint/2010/main" val="171715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9700" y="172036"/>
            <a:ext cx="9676611" cy="369332"/>
          </a:xfrm>
          <a:prstGeom prst="rect">
            <a:avLst/>
          </a:prstGeom>
        </p:spPr>
        <p:txBody>
          <a:bodyPr wrap="square">
            <a:spAutoFit/>
          </a:bodyPr>
          <a:lstStyle/>
          <a:p>
            <a:r>
              <a:rPr lang="fr-FR" u="sng" dirty="0" smtClean="0">
                <a:hlinkClick r:id="rId2"/>
              </a:rPr>
              <a:t>http</a:t>
            </a:r>
            <a:r>
              <a:rPr lang="fr-FR" u="sng" dirty="0">
                <a:hlinkClick r:id="rId2"/>
              </a:rPr>
              <a:t>://www.pathexo.fr/docfiles/2016_11_08_05_epelboin.pdf</a:t>
            </a:r>
            <a:endParaRPr lang="fr-FR" dirty="0"/>
          </a:p>
        </p:txBody>
      </p:sp>
      <p:pic>
        <p:nvPicPr>
          <p:cNvPr id="7" name="Image 6" descr="2015-05-20_Dakar_Ebola_anthropo_Epelboin.pdf"/>
          <p:cNvPicPr>
            <a:picLocks noChangeAspect="1"/>
          </p:cNvPicPr>
          <p:nvPr/>
        </p:nvPicPr>
        <p:blipFill rotWithShape="1">
          <a:blip r:embed="rId3" cstate="screen">
            <a:extLst>
              <a:ext uri="{28A0092B-C50C-407E-A947-70E740481C1C}">
                <a14:useLocalDpi xmlns:a14="http://schemas.microsoft.com/office/drawing/2010/main"/>
              </a:ext>
            </a:extLst>
          </a:blip>
          <a:srcRect l="1656" t="-521"/>
          <a:stretch/>
        </p:blipFill>
        <p:spPr>
          <a:xfrm>
            <a:off x="1" y="621258"/>
            <a:ext cx="6225407" cy="5494684"/>
          </a:xfrm>
          <a:prstGeom prst="rect">
            <a:avLst/>
          </a:prstGeom>
        </p:spPr>
      </p:pic>
      <p:pic>
        <p:nvPicPr>
          <p:cNvPr id="8" name="Image 7" descr="2015-05-20_Dakar_Ebola_anthropo_Epelboin-2.pdf"/>
          <p:cNvPicPr>
            <a:picLocks noChangeAspect="1"/>
          </p:cNvPicPr>
          <p:nvPr/>
        </p:nvPicPr>
        <p:blipFill rotWithShape="1">
          <a:blip r:embed="rId4" cstate="screen">
            <a:extLst>
              <a:ext uri="{28A0092B-C50C-407E-A947-70E740481C1C}">
                <a14:useLocalDpi xmlns:a14="http://schemas.microsoft.com/office/drawing/2010/main"/>
              </a:ext>
            </a:extLst>
          </a:blip>
          <a:srcRect l="6648" t="9302" r="2800" b="7541"/>
          <a:stretch/>
        </p:blipFill>
        <p:spPr>
          <a:xfrm>
            <a:off x="7039952" y="414173"/>
            <a:ext cx="5152048" cy="5646547"/>
          </a:xfrm>
          <a:prstGeom prst="rect">
            <a:avLst/>
          </a:prstGeom>
        </p:spPr>
      </p:pic>
      <p:sp>
        <p:nvSpPr>
          <p:cNvPr id="5" name="Rectangle 4"/>
          <p:cNvSpPr/>
          <p:nvPr/>
        </p:nvSpPr>
        <p:spPr>
          <a:xfrm>
            <a:off x="1" y="2051110"/>
            <a:ext cx="3724774" cy="3970318"/>
          </a:xfrm>
          <a:prstGeom prst="rect">
            <a:avLst/>
          </a:prstGeom>
          <a:solidFill>
            <a:schemeClr val="bg1"/>
          </a:solidFill>
          <a:effectLst>
            <a:outerShdw blurRad="50800" dist="38100" dir="2700000" algn="tl" rotWithShape="0">
              <a:srgbClr val="000000">
                <a:alpha val="43000"/>
              </a:srgbClr>
            </a:outerShdw>
          </a:effectLst>
        </p:spPr>
        <p:txBody>
          <a:bodyPr wrap="square">
            <a:spAutoFit/>
          </a:bodyPr>
          <a:lstStyle/>
          <a:p>
            <a:pPr algn="r"/>
            <a:endParaRPr lang="fr-FR" dirty="0" smtClean="0"/>
          </a:p>
          <a:p>
            <a:pPr algn="r"/>
            <a:r>
              <a:rPr lang="fr-FR" dirty="0" smtClean="0"/>
              <a:t>2003</a:t>
            </a:r>
            <a:r>
              <a:rPr lang="fr-FR" dirty="0"/>
              <a:t>-2007 F. </a:t>
            </a:r>
            <a:r>
              <a:rPr lang="fr-FR" dirty="0" err="1"/>
              <a:t>Brunnquell</a:t>
            </a:r>
            <a:r>
              <a:rPr lang="fr-FR" dirty="0"/>
              <a:t>, A. </a:t>
            </a:r>
            <a:r>
              <a:rPr lang="fr-FR" dirty="0" err="1"/>
              <a:t>Epelboin</a:t>
            </a:r>
            <a:r>
              <a:rPr lang="fr-FR" dirty="0"/>
              <a:t> </a:t>
            </a:r>
            <a:r>
              <a:rPr lang="fr-FR" dirty="0" smtClean="0"/>
              <a:t>&amp; </a:t>
            </a:r>
            <a:r>
              <a:rPr lang="fr-FR" dirty="0"/>
              <a:t>P. </a:t>
            </a:r>
            <a:r>
              <a:rPr lang="fr-FR" dirty="0" err="1"/>
              <a:t>Formenty</a:t>
            </a:r>
            <a:r>
              <a:rPr lang="fr-FR" dirty="0"/>
              <a:t>  </a:t>
            </a:r>
            <a:endParaRPr lang="fr-FR" dirty="0" smtClean="0"/>
          </a:p>
          <a:p>
            <a:pPr algn="r"/>
            <a:r>
              <a:rPr lang="fr-FR" b="1" i="1" dirty="0" smtClean="0"/>
              <a:t>Ebola</a:t>
            </a:r>
            <a:r>
              <a:rPr lang="fr-FR" b="1" i="1" dirty="0"/>
              <a:t>, c’est pas une maladie pour rire </a:t>
            </a:r>
            <a:r>
              <a:rPr lang="fr-FR" b="1" i="1" dirty="0" smtClean="0"/>
              <a:t> </a:t>
            </a:r>
          </a:p>
          <a:p>
            <a:pPr algn="r"/>
            <a:r>
              <a:rPr lang="fr-FR" b="1" i="1" dirty="0" smtClean="0"/>
              <a:t>Ebola</a:t>
            </a:r>
            <a:r>
              <a:rPr lang="fr-FR" b="1" i="1" dirty="0"/>
              <a:t> : no </a:t>
            </a:r>
            <a:r>
              <a:rPr lang="fr-FR" b="1" i="1" dirty="0" err="1"/>
              <a:t>laughing</a:t>
            </a:r>
            <a:r>
              <a:rPr lang="fr-FR" b="1" i="1" dirty="0"/>
              <a:t> </a:t>
            </a:r>
            <a:r>
              <a:rPr lang="fr-FR" b="1" i="1" dirty="0" err="1" smtClean="0"/>
              <a:t>matter</a:t>
            </a:r>
            <a:r>
              <a:rPr lang="fr-FR" b="1" i="1" dirty="0" smtClean="0"/>
              <a:t> </a:t>
            </a:r>
          </a:p>
          <a:p>
            <a:pPr algn="r"/>
            <a:r>
              <a:rPr lang="fr-FR" b="1" i="1" dirty="0" smtClean="0"/>
              <a:t>El </a:t>
            </a:r>
            <a:r>
              <a:rPr lang="fr-FR" b="1" i="1" dirty="0" err="1"/>
              <a:t>ebola</a:t>
            </a:r>
            <a:r>
              <a:rPr lang="fr-FR" b="1" i="1" dirty="0"/>
              <a:t> no es </a:t>
            </a:r>
            <a:r>
              <a:rPr lang="fr-FR" b="1" i="1" dirty="0" err="1"/>
              <a:t>una</a:t>
            </a:r>
            <a:r>
              <a:rPr lang="fr-FR" b="1" i="1" dirty="0"/>
              <a:t> </a:t>
            </a:r>
            <a:r>
              <a:rPr lang="fr-FR" b="1" i="1" dirty="0" err="1"/>
              <a:t>enfermedad</a:t>
            </a:r>
            <a:r>
              <a:rPr lang="fr-FR" b="1" i="1" dirty="0"/>
              <a:t> para </a:t>
            </a:r>
            <a:r>
              <a:rPr lang="fr-FR" i="1" dirty="0"/>
              <a:t>las </a:t>
            </a:r>
            <a:r>
              <a:rPr lang="fr-FR" i="1" dirty="0" err="1"/>
              <a:t>risas</a:t>
            </a:r>
            <a:r>
              <a:rPr lang="fr-FR" i="1" dirty="0"/>
              <a:t>,</a:t>
            </a:r>
            <a:r>
              <a:rPr lang="fr-FR" dirty="0"/>
              <a:t> </a:t>
            </a:r>
            <a:endParaRPr lang="fr-FR" dirty="0" smtClean="0"/>
          </a:p>
          <a:p>
            <a:pPr algn="r"/>
            <a:r>
              <a:rPr lang="fr-FR" i="1" dirty="0" smtClean="0"/>
              <a:t>Congo</a:t>
            </a:r>
            <a:r>
              <a:rPr lang="fr-FR" dirty="0"/>
              <a:t>. 51 mn 28. </a:t>
            </a:r>
            <a:r>
              <a:rPr lang="fr-FR" dirty="0" err="1"/>
              <a:t>Prod</a:t>
            </a:r>
            <a:r>
              <a:rPr lang="fr-FR" dirty="0"/>
              <a:t>. CAPA </a:t>
            </a:r>
            <a:r>
              <a:rPr lang="fr-FR" dirty="0" smtClean="0"/>
              <a:t>2007</a:t>
            </a:r>
            <a:endParaRPr lang="fr-FR" dirty="0"/>
          </a:p>
          <a:p>
            <a:pPr algn="r"/>
            <a:endParaRPr lang="fr-FR" sz="1000" dirty="0" smtClean="0">
              <a:solidFill>
                <a:srgbClr val="0000FF"/>
              </a:solidFill>
              <a:hlinkClick r:id=""/>
            </a:endParaRPr>
          </a:p>
          <a:p>
            <a:pPr algn="r"/>
            <a:r>
              <a:rPr lang="fr-FR" sz="1000" dirty="0" smtClean="0">
                <a:solidFill>
                  <a:srgbClr val="0000FF"/>
                </a:solidFill>
                <a:hlinkClick r:id=""/>
              </a:rPr>
              <a:t>http</a:t>
            </a:r>
            <a:r>
              <a:rPr lang="fr-FR" sz="1000" dirty="0">
                <a:solidFill>
                  <a:srgbClr val="0000FF"/>
                </a:solidFill>
                <a:hlinkClick r:id="rId5"/>
              </a:rPr>
              <a:t>://www.canal-u.tv/video/smm/ebola_ce_n_est_pas_une_maladie_pour_rire.13710</a:t>
            </a:r>
            <a:endParaRPr lang="fr-FR" sz="1000" dirty="0">
              <a:solidFill>
                <a:srgbClr val="0000FF"/>
              </a:solidFill>
            </a:endParaRPr>
          </a:p>
          <a:p>
            <a:pPr algn="r"/>
            <a:r>
              <a:rPr lang="fr-FR" sz="1000" dirty="0">
                <a:solidFill>
                  <a:srgbClr val="0000FF"/>
                </a:solidFill>
                <a:hlinkClick r:id="rId6"/>
              </a:rPr>
              <a:t>http://www.canal-u.tv/video/smm/ebola_is_not_a_laughing_matter.13709</a:t>
            </a:r>
            <a:endParaRPr lang="fr-FR" sz="1000" dirty="0">
              <a:solidFill>
                <a:srgbClr val="0000FF"/>
              </a:solidFill>
            </a:endParaRPr>
          </a:p>
          <a:p>
            <a:pPr algn="r"/>
            <a:r>
              <a:rPr lang="fr-FR" sz="1000" dirty="0">
                <a:solidFill>
                  <a:srgbClr val="0000FF"/>
                </a:solidFill>
                <a:hlinkClick r:id="rId7"/>
              </a:rPr>
              <a:t>https://www.youtube.com/watch?v=</a:t>
            </a:r>
            <a:r>
              <a:rPr lang="fr-FR" sz="1000" dirty="0" smtClean="0">
                <a:solidFill>
                  <a:srgbClr val="0000FF"/>
                </a:solidFill>
                <a:hlinkClick r:id="rId7"/>
              </a:rPr>
              <a:t>Hd7Nyfl3Ca8</a:t>
            </a:r>
            <a:endParaRPr lang="fr-FR" sz="1000" dirty="0" smtClean="0">
              <a:solidFill>
                <a:srgbClr val="0000FF"/>
              </a:solidFill>
            </a:endParaRPr>
          </a:p>
          <a:p>
            <a:pPr algn="r"/>
            <a:endParaRPr lang="fr-FR" sz="1000" dirty="0">
              <a:solidFill>
                <a:srgbClr val="0000FF"/>
              </a:solidFill>
            </a:endParaRPr>
          </a:p>
          <a:p>
            <a:pPr algn="r"/>
            <a:endParaRPr lang="fr-FR" sz="1000" dirty="0" smtClean="0">
              <a:solidFill>
                <a:srgbClr val="0000FF"/>
              </a:solidFill>
            </a:endParaRPr>
          </a:p>
          <a:p>
            <a:pPr algn="r"/>
            <a:endParaRPr lang="fr-FR" sz="1000" dirty="0">
              <a:solidFill>
                <a:srgbClr val="0000FF"/>
              </a:solidFill>
            </a:endParaRPr>
          </a:p>
        </p:txBody>
      </p:sp>
    </p:spTree>
    <p:extLst>
      <p:ext uri="{BB962C8B-B14F-4D97-AF65-F5344CB8AC3E}">
        <p14:creationId xmlns:p14="http://schemas.microsoft.com/office/powerpoint/2010/main" val="24319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54732" y="6364414"/>
            <a:ext cx="4370107" cy="523220"/>
          </a:xfrm>
          <a:prstGeom prst="rect">
            <a:avLst/>
          </a:prstGeom>
        </p:spPr>
        <p:txBody>
          <a:bodyPr wrap="none">
            <a:spAutoFit/>
          </a:bodyPr>
          <a:lstStyle/>
          <a:p>
            <a:r>
              <a:rPr lang="fr-FR" sz="2800" b="1" dirty="0" smtClean="0">
                <a:solidFill>
                  <a:srgbClr val="E89E00"/>
                </a:solidFill>
              </a:rPr>
              <a:t>Représentations du virus</a:t>
            </a:r>
            <a:endParaRPr lang="fr-FR" sz="2800" b="1" dirty="0">
              <a:solidFill>
                <a:srgbClr val="E89E00"/>
              </a:solidFill>
            </a:endParaRPr>
          </a:p>
        </p:txBody>
      </p:sp>
      <p:pic>
        <p:nvPicPr>
          <p:cNvPr id="11" name="Image 10" descr="5e9c9fdab1215_2701c0f#95F4.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85632" y="0"/>
            <a:ext cx="1506367" cy="1567079"/>
          </a:xfrm>
          <a:prstGeom prst="rect">
            <a:avLst/>
          </a:prstGeom>
        </p:spPr>
      </p:pic>
      <p:pic>
        <p:nvPicPr>
          <p:cNvPr id="13" name="Image 12" descr="arton9672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9554" y="0"/>
            <a:ext cx="1882579" cy="1548643"/>
          </a:xfrm>
          <a:prstGeom prst="rect">
            <a:avLst/>
          </a:prstGeom>
        </p:spPr>
      </p:pic>
      <p:pic>
        <p:nvPicPr>
          <p:cNvPr id="14" name="Image 13" descr="thumbs_b_c_f3e54f0abea#A39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8956" y="0"/>
            <a:ext cx="1714851" cy="1548643"/>
          </a:xfrm>
          <a:prstGeom prst="rect">
            <a:avLst/>
          </a:prstGeom>
        </p:spPr>
      </p:pic>
      <p:pic>
        <p:nvPicPr>
          <p:cNvPr id="17" name="Image 16" descr="corona-4916954_192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2757" y="1"/>
            <a:ext cx="1618472" cy="1539425"/>
          </a:xfrm>
          <a:prstGeom prst="rect">
            <a:avLst/>
          </a:prstGeom>
        </p:spPr>
      </p:pic>
      <p:grpSp>
        <p:nvGrpSpPr>
          <p:cNvPr id="5" name="Grouper 4"/>
          <p:cNvGrpSpPr/>
          <p:nvPr/>
        </p:nvGrpSpPr>
        <p:grpSpPr>
          <a:xfrm>
            <a:off x="7184170" y="3235773"/>
            <a:ext cx="5007830" cy="1796665"/>
            <a:chOff x="8045924" y="2941977"/>
            <a:chExt cx="4146076" cy="1187738"/>
          </a:xfrm>
        </p:grpSpPr>
        <p:pic>
          <p:nvPicPr>
            <p:cNvPr id="21" name="Image 20" descr="010220_OfflnCmmt_Image 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833917" y="2949796"/>
              <a:ext cx="1358083" cy="1179919"/>
            </a:xfrm>
            <a:prstGeom prst="rect">
              <a:avLst/>
            </a:prstGeom>
          </p:spPr>
        </p:pic>
        <p:pic>
          <p:nvPicPr>
            <p:cNvPr id="24" name="Image 23" descr="coronavirus.jpe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45924" y="2941977"/>
              <a:ext cx="1365350" cy="1156977"/>
            </a:xfrm>
            <a:prstGeom prst="rect">
              <a:avLst/>
            </a:prstGeom>
          </p:spPr>
        </p:pic>
        <p:pic>
          <p:nvPicPr>
            <p:cNvPr id="27" name="Image 26" descr="coronavirus micro elec2.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42663" y="2978125"/>
              <a:ext cx="1330493" cy="1148444"/>
            </a:xfrm>
            <a:prstGeom prst="rect">
              <a:avLst/>
            </a:prstGeom>
          </p:spPr>
        </p:pic>
      </p:grpSp>
      <p:grpSp>
        <p:nvGrpSpPr>
          <p:cNvPr id="4" name="Grouper 3"/>
          <p:cNvGrpSpPr/>
          <p:nvPr/>
        </p:nvGrpSpPr>
        <p:grpSpPr>
          <a:xfrm>
            <a:off x="5506600" y="1524000"/>
            <a:ext cx="6685399" cy="1717231"/>
            <a:chOff x="5743545" y="1524000"/>
            <a:chExt cx="6448454" cy="1417977"/>
          </a:xfrm>
        </p:grpSpPr>
        <p:pic>
          <p:nvPicPr>
            <p:cNvPr id="18" name="Image 17" descr="2020-03 Covid19-repre#B653.jpe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686314" y="1557861"/>
              <a:ext cx="1505685" cy="1384116"/>
            </a:xfrm>
            <a:prstGeom prst="rect">
              <a:avLst/>
            </a:prstGeom>
          </p:spPr>
        </p:pic>
        <p:pic>
          <p:nvPicPr>
            <p:cNvPr id="23" name="Image 22" descr="coronavirus micro elec 7.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019379" y="1541910"/>
              <a:ext cx="1655773" cy="1391790"/>
            </a:xfrm>
            <a:prstGeom prst="rect">
              <a:avLst/>
            </a:prstGeom>
          </p:spPr>
        </p:pic>
        <p:pic>
          <p:nvPicPr>
            <p:cNvPr id="25" name="Image 24" descr="coroavirus micro electron.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43545" y="1525843"/>
              <a:ext cx="1703559" cy="1407857"/>
            </a:xfrm>
            <a:prstGeom prst="rect">
              <a:avLst/>
            </a:prstGeom>
          </p:spPr>
        </p:pic>
        <p:pic>
          <p:nvPicPr>
            <p:cNvPr id="28" name="Image 27" descr="2020-02-coronavirus-mi#45E2.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20144" y="1524000"/>
              <a:ext cx="1598781" cy="1409700"/>
            </a:xfrm>
            <a:prstGeom prst="rect">
              <a:avLst/>
            </a:prstGeom>
          </p:spPr>
        </p:pic>
      </p:grpSp>
      <p:grpSp>
        <p:nvGrpSpPr>
          <p:cNvPr id="6" name="Grouper 5"/>
          <p:cNvGrpSpPr/>
          <p:nvPr/>
        </p:nvGrpSpPr>
        <p:grpSpPr>
          <a:xfrm>
            <a:off x="7174691" y="5022962"/>
            <a:ext cx="5017309" cy="1178571"/>
            <a:chOff x="7174691" y="4132097"/>
            <a:chExt cx="5017309" cy="1178571"/>
          </a:xfrm>
        </p:grpSpPr>
        <p:pic>
          <p:nvPicPr>
            <p:cNvPr id="19" name="Image 18" descr="sars-cov-2.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74691" y="4161873"/>
              <a:ext cx="2821022" cy="1148795"/>
            </a:xfrm>
            <a:prstGeom prst="rect">
              <a:avLst/>
            </a:prstGeom>
          </p:spPr>
        </p:pic>
        <p:pic>
          <p:nvPicPr>
            <p:cNvPr id="20" name="Image 19" descr="PHOTO-2020-05-21-12-19-27.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989597" y="4132097"/>
              <a:ext cx="1119334" cy="1164200"/>
            </a:xfrm>
            <a:prstGeom prst="rect">
              <a:avLst/>
            </a:prstGeom>
          </p:spPr>
        </p:pic>
        <p:pic>
          <p:nvPicPr>
            <p:cNvPr id="22" name="Image 21" descr="coronavirus micro elec 6.jpe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1041632" y="4151050"/>
              <a:ext cx="1150368" cy="1150459"/>
            </a:xfrm>
            <a:prstGeom prst="rect">
              <a:avLst/>
            </a:prstGeom>
          </p:spPr>
        </p:pic>
      </p:grpSp>
      <p:pic>
        <p:nvPicPr>
          <p:cNvPr id="31" name="Image 30" descr="2020-05-01.jpg"/>
          <p:cNvPicPr>
            <a:picLocks noChangeAspect="1"/>
          </p:cNvPicPr>
          <p:nvPr/>
        </p:nvPicPr>
        <p:blipFill rotWithShape="1">
          <a:blip r:embed="rId16" cstate="screen">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a:ext>
            </a:extLst>
          </a:blip>
          <a:srcRect t="1978"/>
          <a:stretch/>
        </p:blipFill>
        <p:spPr>
          <a:xfrm>
            <a:off x="-1" y="-37908"/>
            <a:ext cx="4122841" cy="6247441"/>
          </a:xfrm>
          <a:prstGeom prst="rect">
            <a:avLst/>
          </a:prstGeom>
        </p:spPr>
      </p:pic>
      <p:pic>
        <p:nvPicPr>
          <p:cNvPr id="30" name="Image 29" descr="Coronavirus-micro-1.jpg"/>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340825" y="2933700"/>
            <a:ext cx="2862300" cy="3301817"/>
          </a:xfrm>
          <a:prstGeom prst="rect">
            <a:avLst/>
          </a:prstGeom>
        </p:spPr>
      </p:pic>
    </p:spTree>
    <p:extLst>
      <p:ext uri="{BB962C8B-B14F-4D97-AF65-F5344CB8AC3E}">
        <p14:creationId xmlns:p14="http://schemas.microsoft.com/office/powerpoint/2010/main" val="311810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nl-NL" smtClean="0"/>
              <a:t>Example footer | February 2019</a:t>
            </a:r>
            <a:endParaRPr lang="nl-NL" dirty="0"/>
          </a:p>
        </p:txBody>
      </p:sp>
      <p:pic>
        <p:nvPicPr>
          <p:cNvPr id="5" name="Image 4" descr="bc96acd1818cf75beb7b61#432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3488911" cy="3488911"/>
          </a:xfrm>
          <a:prstGeom prst="rect">
            <a:avLst/>
          </a:prstGeom>
        </p:spPr>
      </p:pic>
      <p:pic>
        <p:nvPicPr>
          <p:cNvPr id="6" name="Image 5" descr="74f1ac33-ind_20_13_0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8724" y="0"/>
            <a:ext cx="3446463" cy="3446463"/>
          </a:xfrm>
          <a:prstGeom prst="rect">
            <a:avLst/>
          </a:prstGeom>
        </p:spPr>
      </p:pic>
      <p:pic>
        <p:nvPicPr>
          <p:cNvPr id="7" name="Image 6" descr="PHOTO-2020-04-20-16-30-2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303306"/>
            <a:ext cx="4571998" cy="1395675"/>
          </a:xfrm>
          <a:prstGeom prst="rect">
            <a:avLst/>
          </a:prstGeom>
        </p:spPr>
      </p:pic>
      <p:pic>
        <p:nvPicPr>
          <p:cNvPr id="8" name="Image 7" descr=" 2020-03 bd Gez covid #279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51794" y="2148482"/>
            <a:ext cx="4354162" cy="2819400"/>
          </a:xfrm>
          <a:prstGeom prst="rect">
            <a:avLst/>
          </a:prstGeom>
        </p:spPr>
      </p:pic>
      <p:pic>
        <p:nvPicPr>
          <p:cNvPr id="9" name="Image 8" descr="coronavirus_bienfaits_#7E18.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43072" y="1"/>
            <a:ext cx="4348928" cy="2174464"/>
          </a:xfrm>
          <a:prstGeom prst="rect">
            <a:avLst/>
          </a:prstGeom>
        </p:spPr>
      </p:pic>
      <p:pic>
        <p:nvPicPr>
          <p:cNvPr id="2" name="Image 1" descr="2020_03bd_Ulene_coronavirus_sauterelles_Afriqu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64249" y="3392488"/>
            <a:ext cx="3080798" cy="2873686"/>
          </a:xfrm>
          <a:prstGeom prst="rect">
            <a:avLst/>
          </a:prstGeom>
        </p:spPr>
      </p:pic>
    </p:spTree>
    <p:extLst>
      <p:ext uri="{BB962C8B-B14F-4D97-AF65-F5344CB8AC3E}">
        <p14:creationId xmlns:p14="http://schemas.microsoft.com/office/powerpoint/2010/main" val="14377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54732" y="6364414"/>
            <a:ext cx="3698949" cy="523220"/>
          </a:xfrm>
          <a:prstGeom prst="rect">
            <a:avLst/>
          </a:prstGeom>
        </p:spPr>
        <p:txBody>
          <a:bodyPr wrap="none">
            <a:spAutoFit/>
          </a:bodyPr>
          <a:lstStyle/>
          <a:p>
            <a:r>
              <a:rPr lang="fr-FR" sz="2800" b="1" dirty="0" smtClean="0">
                <a:solidFill>
                  <a:srgbClr val="E89E00"/>
                </a:solidFill>
              </a:rPr>
              <a:t>Humour pandémique</a:t>
            </a:r>
            <a:endParaRPr lang="fr-FR" sz="2800" b="1" dirty="0">
              <a:solidFill>
                <a:srgbClr val="E89E00"/>
              </a:solidFill>
            </a:endParaRPr>
          </a:p>
        </p:txBody>
      </p:sp>
      <p:sp>
        <p:nvSpPr>
          <p:cNvPr id="9" name="Rectangle 8"/>
          <p:cNvSpPr/>
          <p:nvPr/>
        </p:nvSpPr>
        <p:spPr>
          <a:xfrm>
            <a:off x="220857" y="165213"/>
            <a:ext cx="11836820" cy="5355313"/>
          </a:xfrm>
          <a:prstGeom prst="rect">
            <a:avLst/>
          </a:prstGeom>
        </p:spPr>
        <p:txBody>
          <a:bodyPr wrap="square">
            <a:spAutoFit/>
          </a:bodyPr>
          <a:lstStyle/>
          <a:p>
            <a:r>
              <a:rPr lang="fr-FR" b="1" dirty="0">
                <a:solidFill>
                  <a:srgbClr val="00373E"/>
                </a:solidFill>
                <a:latin typeface="Calibri"/>
                <a:cs typeface="Calibri"/>
              </a:rPr>
              <a:t>2020-03-16 Égypte. Contre le coronavirus, dérision et religion </a:t>
            </a:r>
            <a:r>
              <a:rPr lang="fr-FR" dirty="0">
                <a:solidFill>
                  <a:srgbClr val="00373E"/>
                </a:solidFill>
                <a:latin typeface="Calibri"/>
                <a:cs typeface="Calibri"/>
              </a:rPr>
              <a:t>par </a:t>
            </a:r>
            <a:r>
              <a:rPr lang="fr-FR" dirty="0" err="1">
                <a:solidFill>
                  <a:srgbClr val="00373E"/>
                </a:solidFill>
                <a:latin typeface="Calibri"/>
                <a:cs typeface="Calibri"/>
              </a:rPr>
              <a:t>Dalia</a:t>
            </a:r>
            <a:r>
              <a:rPr lang="fr-FR" dirty="0">
                <a:solidFill>
                  <a:srgbClr val="00373E"/>
                </a:solidFill>
                <a:latin typeface="Calibri"/>
                <a:cs typeface="Calibri"/>
              </a:rPr>
              <a:t> Chams </a:t>
            </a:r>
            <a:endParaRPr lang="fr-FR" dirty="0" smtClean="0">
              <a:solidFill>
                <a:srgbClr val="00373E"/>
              </a:solidFill>
              <a:latin typeface="Calibri"/>
              <a:cs typeface="Calibri"/>
            </a:endParaRPr>
          </a:p>
          <a:p>
            <a:r>
              <a:rPr lang="fr-FR" dirty="0">
                <a:solidFill>
                  <a:srgbClr val="00373E"/>
                </a:solidFill>
                <a:latin typeface="Calibri"/>
                <a:cs typeface="Calibri"/>
              </a:rPr>
              <a:t>2020-03-19 Coronavirus : </a:t>
            </a:r>
            <a:r>
              <a:rPr lang="fr-FR" b="1" dirty="0">
                <a:solidFill>
                  <a:srgbClr val="00373E"/>
                </a:solidFill>
                <a:latin typeface="Calibri"/>
                <a:cs typeface="Calibri"/>
              </a:rPr>
              <a:t>rien de tel que l’humour pour supporter le confinement </a:t>
            </a:r>
            <a:endParaRPr lang="fr-FR" b="1" dirty="0" smtClean="0">
              <a:solidFill>
                <a:srgbClr val="00373E"/>
              </a:solidFill>
              <a:latin typeface="Calibri"/>
              <a:cs typeface="Calibri"/>
            </a:endParaRPr>
          </a:p>
          <a:p>
            <a:r>
              <a:rPr lang="fr-FR" dirty="0">
                <a:solidFill>
                  <a:srgbClr val="00373E"/>
                </a:solidFill>
                <a:latin typeface="Calibri"/>
                <a:cs typeface="Calibri"/>
              </a:rPr>
              <a:t>2020-03-26 L’épidémie de Covid-19 à la lumière de l’anthropologie par Alain </a:t>
            </a:r>
            <a:r>
              <a:rPr lang="fr-FR" dirty="0" err="1" smtClean="0">
                <a:solidFill>
                  <a:srgbClr val="00373E"/>
                </a:solidFill>
                <a:latin typeface="Calibri"/>
                <a:cs typeface="Calibri"/>
              </a:rPr>
              <a:t>Epelboin</a:t>
            </a:r>
            <a:endParaRPr lang="fr-FR" dirty="0" smtClean="0">
              <a:solidFill>
                <a:srgbClr val="00373E"/>
              </a:solidFill>
              <a:latin typeface="Calibri"/>
              <a:cs typeface="Calibri"/>
            </a:endParaRPr>
          </a:p>
          <a:p>
            <a:r>
              <a:rPr lang="fr-FR" dirty="0">
                <a:solidFill>
                  <a:srgbClr val="00373E"/>
                </a:solidFill>
                <a:latin typeface="Calibri"/>
                <a:cs typeface="Calibri"/>
              </a:rPr>
              <a:t>2020-03-27 </a:t>
            </a:r>
            <a:r>
              <a:rPr lang="fr-FR" b="1" dirty="0">
                <a:solidFill>
                  <a:srgbClr val="00373E"/>
                </a:solidFill>
                <a:latin typeface="Calibri"/>
                <a:cs typeface="Calibri"/>
              </a:rPr>
              <a:t>L’humour face aux épidémies </a:t>
            </a:r>
            <a:r>
              <a:rPr lang="fr-FR" dirty="0">
                <a:solidFill>
                  <a:srgbClr val="00373E"/>
                </a:solidFill>
                <a:latin typeface="Calibri"/>
                <a:cs typeface="Calibri"/>
              </a:rPr>
              <a:t>– Partie I. Le Charivari, </a:t>
            </a:r>
            <a:r>
              <a:rPr lang="fr-FR" b="1" dirty="0">
                <a:solidFill>
                  <a:srgbClr val="00373E"/>
                </a:solidFill>
                <a:latin typeface="Calibri"/>
                <a:cs typeface="Calibri"/>
              </a:rPr>
              <a:t>le choléra et la grippe entre 1832 et 1870</a:t>
            </a:r>
            <a:r>
              <a:rPr lang="fr-FR" dirty="0">
                <a:solidFill>
                  <a:srgbClr val="00373E"/>
                </a:solidFill>
                <a:latin typeface="Calibri"/>
                <a:cs typeface="Calibri"/>
              </a:rPr>
              <a:t> in L'Histoire à la </a:t>
            </a:r>
            <a:r>
              <a:rPr lang="fr-FR" dirty="0" err="1">
                <a:solidFill>
                  <a:srgbClr val="00373E"/>
                </a:solidFill>
                <a:latin typeface="Calibri"/>
                <a:cs typeface="Calibri"/>
              </a:rPr>
              <a:t>BnF</a:t>
            </a:r>
            <a:r>
              <a:rPr lang="fr-FR" dirty="0">
                <a:solidFill>
                  <a:srgbClr val="00373E"/>
                </a:solidFill>
                <a:latin typeface="Calibri"/>
                <a:cs typeface="Calibri"/>
              </a:rPr>
              <a:t> </a:t>
            </a:r>
            <a:r>
              <a:rPr lang="fr-FR" dirty="0" smtClean="0">
                <a:solidFill>
                  <a:srgbClr val="00373E"/>
                </a:solidFill>
                <a:latin typeface="Calibri"/>
                <a:cs typeface="Calibri"/>
              </a:rPr>
              <a:t> </a:t>
            </a:r>
            <a:r>
              <a:rPr lang="fr-FR" dirty="0">
                <a:solidFill>
                  <a:srgbClr val="00373E"/>
                </a:solidFill>
                <a:latin typeface="Calibri"/>
                <a:cs typeface="Calibri"/>
              </a:rPr>
              <a:t>par  Agnès </a:t>
            </a:r>
            <a:r>
              <a:rPr lang="fr-FR" dirty="0" err="1">
                <a:solidFill>
                  <a:srgbClr val="00373E"/>
                </a:solidFill>
                <a:latin typeface="Calibri"/>
                <a:cs typeface="Calibri"/>
              </a:rPr>
              <a:t>Sandras</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2020-03-29 </a:t>
            </a:r>
            <a:r>
              <a:rPr lang="fr-FR" b="1" dirty="0">
                <a:solidFill>
                  <a:srgbClr val="00373E"/>
                </a:solidFill>
                <a:latin typeface="Calibri"/>
                <a:cs typeface="Calibri"/>
              </a:rPr>
              <a:t>L’irrésistible</a:t>
            </a:r>
            <a:r>
              <a:rPr lang="fr-FR" dirty="0">
                <a:solidFill>
                  <a:srgbClr val="00373E"/>
                </a:solidFill>
                <a:latin typeface="Calibri"/>
                <a:cs typeface="Calibri"/>
              </a:rPr>
              <a:t> besoin de rire en période de </a:t>
            </a:r>
            <a:r>
              <a:rPr lang="fr-FR" b="1" dirty="0">
                <a:solidFill>
                  <a:srgbClr val="00373E"/>
                </a:solidFill>
                <a:latin typeface="Calibri"/>
                <a:cs typeface="Calibri"/>
              </a:rPr>
              <a:t>crise</a:t>
            </a:r>
            <a:r>
              <a:rPr lang="fr-FR" dirty="0">
                <a:solidFill>
                  <a:srgbClr val="00373E"/>
                </a:solidFill>
                <a:latin typeface="Calibri"/>
                <a:cs typeface="Calibri"/>
              </a:rPr>
              <a:t> par Chantal de </a:t>
            </a:r>
            <a:r>
              <a:rPr lang="fr-FR" dirty="0" err="1">
                <a:solidFill>
                  <a:srgbClr val="00373E"/>
                </a:solidFill>
                <a:latin typeface="Calibri"/>
                <a:cs typeface="Calibri"/>
              </a:rPr>
              <a:t>Senger</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2020-04-06 </a:t>
            </a:r>
            <a:r>
              <a:rPr lang="fr-FR" b="1" dirty="0">
                <a:solidFill>
                  <a:srgbClr val="00373E"/>
                </a:solidFill>
                <a:latin typeface="Calibri"/>
                <a:cs typeface="Calibri"/>
              </a:rPr>
              <a:t>L’Iran à l’ère du Covid-19 : le rire subversif </a:t>
            </a:r>
            <a:r>
              <a:rPr lang="fr-FR" dirty="0">
                <a:solidFill>
                  <a:srgbClr val="00373E"/>
                </a:solidFill>
                <a:latin typeface="Calibri"/>
                <a:cs typeface="Calibri"/>
              </a:rPr>
              <a:t>par </a:t>
            </a:r>
            <a:r>
              <a:rPr lang="fr-FR" dirty="0" err="1">
                <a:solidFill>
                  <a:srgbClr val="00373E"/>
                </a:solidFill>
                <a:latin typeface="Calibri"/>
                <a:cs typeface="Calibri"/>
              </a:rPr>
              <a:t>Chahla</a:t>
            </a:r>
            <a:r>
              <a:rPr lang="fr-FR" dirty="0">
                <a:solidFill>
                  <a:srgbClr val="00373E"/>
                </a:solidFill>
                <a:latin typeface="Calibri"/>
                <a:cs typeface="Calibri"/>
              </a:rPr>
              <a:t> </a:t>
            </a:r>
            <a:r>
              <a:rPr lang="fr-FR" dirty="0" err="1">
                <a:solidFill>
                  <a:srgbClr val="00373E"/>
                </a:solidFill>
                <a:latin typeface="Calibri"/>
                <a:cs typeface="Calibri"/>
              </a:rPr>
              <a:t>Chafiq</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2020-04-06 </a:t>
            </a:r>
            <a:r>
              <a:rPr lang="fr-FR" b="1" dirty="0">
                <a:solidFill>
                  <a:srgbClr val="00373E"/>
                </a:solidFill>
                <a:latin typeface="Calibri"/>
                <a:cs typeface="Calibri"/>
              </a:rPr>
              <a:t>L’humour face aux épidémies </a:t>
            </a:r>
            <a:r>
              <a:rPr lang="fr-FR" dirty="0">
                <a:solidFill>
                  <a:srgbClr val="00373E"/>
                </a:solidFill>
                <a:latin typeface="Calibri"/>
                <a:cs typeface="Calibri"/>
              </a:rPr>
              <a:t>– Partie II. Rire au moment où se conjuguent la Grande Guerre et la grippe dite espagnole (1918)," in L'Histoire à la </a:t>
            </a:r>
            <a:r>
              <a:rPr lang="fr-FR" dirty="0" err="1">
                <a:solidFill>
                  <a:srgbClr val="00373E"/>
                </a:solidFill>
                <a:latin typeface="Calibri"/>
                <a:cs typeface="Calibri"/>
              </a:rPr>
              <a:t>BnF</a:t>
            </a:r>
            <a:r>
              <a:rPr lang="fr-FR" dirty="0">
                <a:solidFill>
                  <a:srgbClr val="00373E"/>
                </a:solidFill>
                <a:latin typeface="Calibri"/>
                <a:cs typeface="Calibri"/>
              </a:rPr>
              <a:t> par Agnès </a:t>
            </a:r>
            <a:r>
              <a:rPr lang="fr-FR" dirty="0" err="1">
                <a:solidFill>
                  <a:srgbClr val="00373E"/>
                </a:solidFill>
                <a:latin typeface="Calibri"/>
                <a:cs typeface="Calibri"/>
              </a:rPr>
              <a:t>Sandras</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2020-04-09 </a:t>
            </a:r>
            <a:r>
              <a:rPr lang="fr-FR" b="1" dirty="0">
                <a:solidFill>
                  <a:srgbClr val="00373E"/>
                </a:solidFill>
                <a:latin typeface="Calibri"/>
                <a:cs typeface="Calibri"/>
              </a:rPr>
              <a:t>Coronavirus : peut-on en rire ? </a:t>
            </a:r>
            <a:r>
              <a:rPr lang="fr-FR" dirty="0">
                <a:solidFill>
                  <a:srgbClr val="00373E"/>
                </a:solidFill>
                <a:latin typeface="Calibri"/>
                <a:cs typeface="Calibri"/>
                <a:hlinkClick r:id="rId2"/>
              </a:rPr>
              <a:t>Sarah Meneghello</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2020-04-10 RFI  Priorité santé : </a:t>
            </a:r>
            <a:r>
              <a:rPr lang="fr-FR" b="1" dirty="0">
                <a:solidFill>
                  <a:srgbClr val="00373E"/>
                </a:solidFill>
                <a:latin typeface="Calibri"/>
                <a:cs typeface="Calibri"/>
              </a:rPr>
              <a:t>vie et mort bouleversées au temps du Covid-19 </a:t>
            </a:r>
            <a:r>
              <a:rPr lang="fr-FR" dirty="0">
                <a:solidFill>
                  <a:srgbClr val="00373E"/>
                </a:solidFill>
                <a:latin typeface="Calibri"/>
                <a:cs typeface="Calibri"/>
              </a:rPr>
              <a:t>par Alain </a:t>
            </a:r>
            <a:r>
              <a:rPr lang="fr-FR" dirty="0" err="1">
                <a:solidFill>
                  <a:srgbClr val="00373E"/>
                </a:solidFill>
                <a:latin typeface="Calibri"/>
                <a:cs typeface="Calibri"/>
              </a:rPr>
              <a:t>Epelboin</a:t>
            </a:r>
            <a:r>
              <a:rPr lang="fr-FR" dirty="0">
                <a:solidFill>
                  <a:srgbClr val="00373E"/>
                </a:solidFill>
                <a:latin typeface="Calibri"/>
                <a:cs typeface="Calibri"/>
              </a:rPr>
              <a:t> et Éric </a:t>
            </a:r>
            <a:r>
              <a:rPr lang="fr-FR" dirty="0" err="1">
                <a:solidFill>
                  <a:srgbClr val="00373E"/>
                </a:solidFill>
                <a:latin typeface="Calibri"/>
                <a:cs typeface="Calibri"/>
              </a:rPr>
              <a:t>Crubezy</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2020-04-13 </a:t>
            </a:r>
            <a:r>
              <a:rPr lang="fr-FR" dirty="0" smtClean="0">
                <a:solidFill>
                  <a:srgbClr val="00373E"/>
                </a:solidFill>
                <a:latin typeface="Calibri"/>
                <a:cs typeface="Calibri"/>
              </a:rPr>
              <a:t>Pour </a:t>
            </a:r>
            <a:r>
              <a:rPr lang="fr-FR" dirty="0">
                <a:solidFill>
                  <a:srgbClr val="00373E"/>
                </a:solidFill>
                <a:latin typeface="Calibri"/>
                <a:cs typeface="Calibri"/>
              </a:rPr>
              <a:t>l’immense majorité, le confinement est une </a:t>
            </a:r>
            <a:r>
              <a:rPr lang="fr-FR" b="1" dirty="0">
                <a:solidFill>
                  <a:srgbClr val="00373E"/>
                </a:solidFill>
                <a:latin typeface="Calibri"/>
                <a:cs typeface="Calibri"/>
              </a:rPr>
              <a:t>grande souffrance </a:t>
            </a:r>
            <a:r>
              <a:rPr lang="fr-FR" b="1" dirty="0" smtClean="0">
                <a:solidFill>
                  <a:srgbClr val="00373E"/>
                </a:solidFill>
                <a:latin typeface="Calibri"/>
                <a:cs typeface="Calibri"/>
              </a:rPr>
              <a:t>personnelle </a:t>
            </a:r>
            <a:r>
              <a:rPr lang="fr-FR" dirty="0">
                <a:solidFill>
                  <a:srgbClr val="00373E"/>
                </a:solidFill>
                <a:latin typeface="Calibri"/>
                <a:cs typeface="Calibri"/>
              </a:rPr>
              <a:t>par David Le Breton </a:t>
            </a:r>
            <a:endParaRPr lang="fr-FR" dirty="0" smtClean="0">
              <a:solidFill>
                <a:srgbClr val="00373E"/>
              </a:solidFill>
              <a:latin typeface="Calibri"/>
              <a:cs typeface="Calibri"/>
            </a:endParaRPr>
          </a:p>
          <a:p>
            <a:r>
              <a:rPr lang="fr-FR" dirty="0">
                <a:solidFill>
                  <a:srgbClr val="00373E"/>
                </a:solidFill>
                <a:latin typeface="Calibri"/>
                <a:cs typeface="Calibri"/>
              </a:rPr>
              <a:t>2020-04-23 </a:t>
            </a:r>
            <a:r>
              <a:rPr lang="fr-FR" b="1" dirty="0">
                <a:solidFill>
                  <a:srgbClr val="00373E"/>
                </a:solidFill>
                <a:latin typeface="Calibri"/>
                <a:cs typeface="Calibri"/>
              </a:rPr>
              <a:t>L’humour face aux épidémies </a:t>
            </a:r>
            <a:r>
              <a:rPr lang="fr-FR" dirty="0">
                <a:solidFill>
                  <a:srgbClr val="00373E"/>
                </a:solidFill>
                <a:latin typeface="Calibri"/>
                <a:cs typeface="Calibri"/>
              </a:rPr>
              <a:t>– Partie III. </a:t>
            </a:r>
            <a:r>
              <a:rPr lang="fr-FR" b="1" dirty="0">
                <a:solidFill>
                  <a:srgbClr val="00373E"/>
                </a:solidFill>
                <a:latin typeface="Calibri"/>
                <a:cs typeface="Calibri"/>
              </a:rPr>
              <a:t>Au plus fort de la pandémie de grippe (1918-1919)</a:t>
            </a:r>
            <a:r>
              <a:rPr lang="fr-FR" dirty="0">
                <a:solidFill>
                  <a:srgbClr val="00373E"/>
                </a:solidFill>
                <a:latin typeface="Calibri"/>
                <a:cs typeface="Calibri"/>
              </a:rPr>
              <a:t> in L'Histoire à la </a:t>
            </a:r>
            <a:r>
              <a:rPr lang="fr-FR" dirty="0" err="1">
                <a:solidFill>
                  <a:srgbClr val="00373E"/>
                </a:solidFill>
                <a:latin typeface="Calibri"/>
                <a:cs typeface="Calibri"/>
              </a:rPr>
              <a:t>BnF</a:t>
            </a:r>
            <a:r>
              <a:rPr lang="fr-FR" dirty="0">
                <a:solidFill>
                  <a:srgbClr val="00373E"/>
                </a:solidFill>
                <a:latin typeface="Calibri"/>
                <a:cs typeface="Calibri"/>
              </a:rPr>
              <a:t> par Agnès </a:t>
            </a:r>
            <a:r>
              <a:rPr lang="fr-FR" dirty="0" err="1">
                <a:solidFill>
                  <a:srgbClr val="00373E"/>
                </a:solidFill>
                <a:latin typeface="Calibri"/>
                <a:cs typeface="Calibri"/>
              </a:rPr>
              <a:t>Sandras</a:t>
            </a:r>
            <a:r>
              <a:rPr lang="fr-FR" b="1" cap="small" dirty="0">
                <a:solidFill>
                  <a:srgbClr val="00373E"/>
                </a:solidFill>
                <a:latin typeface="Calibri"/>
                <a:cs typeface="Calibri"/>
              </a:rPr>
              <a:t> </a:t>
            </a:r>
            <a:endParaRPr lang="fr-FR" b="1" cap="small" dirty="0" smtClean="0">
              <a:solidFill>
                <a:srgbClr val="00373E"/>
              </a:solidFill>
              <a:latin typeface="Calibri"/>
              <a:cs typeface="Calibri"/>
            </a:endParaRPr>
          </a:p>
          <a:p>
            <a:r>
              <a:rPr lang="fr-FR" dirty="0">
                <a:solidFill>
                  <a:srgbClr val="00373E"/>
                </a:solidFill>
                <a:latin typeface="Calibri"/>
                <a:cs typeface="Calibri"/>
              </a:rPr>
              <a:t>2020-04-23 </a:t>
            </a:r>
            <a:r>
              <a:rPr lang="fr-FR" b="1" dirty="0">
                <a:solidFill>
                  <a:srgbClr val="00373E"/>
                </a:solidFill>
                <a:latin typeface="Calibri"/>
                <a:cs typeface="Calibri"/>
              </a:rPr>
              <a:t>L’humour face aux épidémies </a:t>
            </a:r>
            <a:r>
              <a:rPr lang="fr-FR" dirty="0">
                <a:solidFill>
                  <a:srgbClr val="00373E"/>
                </a:solidFill>
                <a:latin typeface="Calibri"/>
                <a:cs typeface="Calibri"/>
              </a:rPr>
              <a:t>– Partie IV. </a:t>
            </a:r>
            <a:r>
              <a:rPr lang="fr-FR" b="1" dirty="0">
                <a:solidFill>
                  <a:srgbClr val="00373E"/>
                </a:solidFill>
                <a:latin typeface="Calibri"/>
                <a:cs typeface="Calibri"/>
              </a:rPr>
              <a:t>Epidémie d’épidémies et inconscient collectif </a:t>
            </a:r>
            <a:r>
              <a:rPr lang="fr-FR" i="1" dirty="0">
                <a:solidFill>
                  <a:srgbClr val="00373E"/>
                </a:solidFill>
                <a:latin typeface="Calibri"/>
                <a:cs typeface="Calibri"/>
              </a:rPr>
              <a:t>in </a:t>
            </a:r>
            <a:r>
              <a:rPr lang="fr-FR" dirty="0">
                <a:solidFill>
                  <a:srgbClr val="00373E"/>
                </a:solidFill>
                <a:latin typeface="Calibri"/>
                <a:cs typeface="Calibri"/>
              </a:rPr>
              <a:t>l'Histoire à la </a:t>
            </a:r>
            <a:r>
              <a:rPr lang="fr-FR" dirty="0" err="1">
                <a:solidFill>
                  <a:srgbClr val="00373E"/>
                </a:solidFill>
                <a:latin typeface="Calibri"/>
                <a:cs typeface="Calibri"/>
              </a:rPr>
              <a:t>BnF</a:t>
            </a:r>
            <a:r>
              <a:rPr lang="fr-FR" dirty="0">
                <a:solidFill>
                  <a:srgbClr val="00373E"/>
                </a:solidFill>
                <a:latin typeface="Calibri"/>
                <a:cs typeface="Calibri"/>
              </a:rPr>
              <a:t> par Agnès </a:t>
            </a:r>
            <a:r>
              <a:rPr lang="fr-FR" dirty="0" err="1">
                <a:solidFill>
                  <a:srgbClr val="00373E"/>
                </a:solidFill>
                <a:latin typeface="Calibri"/>
                <a:cs typeface="Calibri"/>
              </a:rPr>
              <a:t>Sandras</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2020-05-10 </a:t>
            </a:r>
            <a:r>
              <a:rPr lang="fr-FR" b="1" dirty="0">
                <a:solidFill>
                  <a:srgbClr val="00373E"/>
                </a:solidFill>
                <a:latin typeface="Calibri"/>
                <a:cs typeface="Calibri"/>
              </a:rPr>
              <a:t>Au temps du Covid-19, ces pères qui font rire les internautes </a:t>
            </a:r>
            <a:endParaRPr lang="fr-FR" b="1" dirty="0" smtClean="0">
              <a:solidFill>
                <a:srgbClr val="00373E"/>
              </a:solidFill>
              <a:latin typeface="Calibri"/>
              <a:cs typeface="Calibri"/>
            </a:endParaRPr>
          </a:p>
          <a:p>
            <a:r>
              <a:rPr lang="fr-FR" dirty="0">
                <a:solidFill>
                  <a:srgbClr val="00373E"/>
                </a:solidFill>
                <a:latin typeface="Calibri"/>
                <a:cs typeface="Calibri"/>
              </a:rPr>
              <a:t>2020-06-07 France : </a:t>
            </a:r>
            <a:r>
              <a:rPr lang="fr-FR" b="1" dirty="0">
                <a:solidFill>
                  <a:srgbClr val="00373E"/>
                </a:solidFill>
                <a:latin typeface="Calibri"/>
                <a:cs typeface="Calibri"/>
              </a:rPr>
              <a:t>55 dessins pour 55 jours de confinement, journal de bord d'un artiste strasbourgeois </a:t>
            </a:r>
            <a:endParaRPr lang="fr-FR" b="1" dirty="0" smtClean="0">
              <a:solidFill>
                <a:srgbClr val="00373E"/>
              </a:solidFill>
              <a:latin typeface="Calibri"/>
              <a:cs typeface="Calibri"/>
            </a:endParaRPr>
          </a:p>
          <a:p>
            <a:endParaRPr lang="fr-FR" b="1" dirty="0">
              <a:solidFill>
                <a:srgbClr val="00373E"/>
              </a:solidFill>
              <a:latin typeface="Calibri"/>
              <a:cs typeface="Calibri"/>
            </a:endParaRPr>
          </a:p>
        </p:txBody>
      </p:sp>
    </p:spTree>
    <p:extLst>
      <p:ext uri="{BB962C8B-B14F-4D97-AF65-F5344CB8AC3E}">
        <p14:creationId xmlns:p14="http://schemas.microsoft.com/office/powerpoint/2010/main" val="57156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54732" y="6364414"/>
            <a:ext cx="5594951" cy="523220"/>
          </a:xfrm>
          <a:prstGeom prst="rect">
            <a:avLst/>
          </a:prstGeom>
        </p:spPr>
        <p:txBody>
          <a:bodyPr wrap="none">
            <a:spAutoFit/>
          </a:bodyPr>
          <a:lstStyle/>
          <a:p>
            <a:r>
              <a:rPr lang="fr-FR" sz="2800" b="1" dirty="0">
                <a:solidFill>
                  <a:srgbClr val="E89E00"/>
                </a:solidFill>
              </a:rPr>
              <a:t>Écologie, </a:t>
            </a:r>
            <a:r>
              <a:rPr lang="fr-FR" sz="2800" b="1" dirty="0" err="1">
                <a:solidFill>
                  <a:srgbClr val="E89E00"/>
                </a:solidFill>
              </a:rPr>
              <a:t>écoanthropologie</a:t>
            </a:r>
            <a:r>
              <a:rPr lang="fr-FR" sz="2800" b="1" dirty="0">
                <a:solidFill>
                  <a:srgbClr val="E89E00"/>
                </a:solidFill>
              </a:rPr>
              <a:t>, SHS </a:t>
            </a:r>
          </a:p>
        </p:txBody>
      </p:sp>
      <p:sp>
        <p:nvSpPr>
          <p:cNvPr id="9" name="Rectangle 8"/>
          <p:cNvSpPr/>
          <p:nvPr/>
        </p:nvSpPr>
        <p:spPr>
          <a:xfrm>
            <a:off x="220857" y="165213"/>
            <a:ext cx="11721166" cy="3970318"/>
          </a:xfrm>
          <a:prstGeom prst="rect">
            <a:avLst/>
          </a:prstGeom>
        </p:spPr>
        <p:txBody>
          <a:bodyPr wrap="square">
            <a:spAutoFit/>
          </a:bodyPr>
          <a:lstStyle/>
          <a:p>
            <a:r>
              <a:rPr lang="fr-FR" b="1" dirty="0">
                <a:solidFill>
                  <a:srgbClr val="00373E"/>
                </a:solidFill>
                <a:latin typeface="Calibri"/>
                <a:cs typeface="Calibri"/>
              </a:rPr>
              <a:t>2020-03-16 Le Gabon veut protéger ses grands singes du coronavirus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-03-23 «</a:t>
            </a:r>
            <a:r>
              <a:rPr lang="fr-FR" b="1" dirty="0">
                <a:solidFill>
                  <a:srgbClr val="00373E"/>
                </a:solidFill>
                <a:latin typeface="Calibri"/>
                <a:cs typeface="Calibri"/>
              </a:rPr>
              <a:t> L'Afrique a gardé la mémoire d'Ebola </a:t>
            </a:r>
            <a:r>
              <a:rPr lang="fr-FR" dirty="0">
                <a:solidFill>
                  <a:srgbClr val="00373E"/>
                </a:solidFill>
                <a:latin typeface="Calibri"/>
                <a:cs typeface="Calibri"/>
              </a:rPr>
              <a:t>» par Fred </a:t>
            </a:r>
            <a:r>
              <a:rPr lang="fr-FR" dirty="0" err="1">
                <a:solidFill>
                  <a:srgbClr val="00373E"/>
                </a:solidFill>
                <a:latin typeface="Calibri"/>
                <a:cs typeface="Calibri"/>
              </a:rPr>
              <a:t>Eboko</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2020-03-25 </a:t>
            </a:r>
            <a:r>
              <a:rPr lang="fr-FR" dirty="0" smtClean="0">
                <a:solidFill>
                  <a:srgbClr val="00373E"/>
                </a:solidFill>
                <a:latin typeface="Calibri"/>
                <a:cs typeface="Calibri"/>
              </a:rPr>
              <a:t>Les </a:t>
            </a:r>
            <a:r>
              <a:rPr lang="fr-FR" dirty="0">
                <a:solidFill>
                  <a:srgbClr val="00373E"/>
                </a:solidFill>
                <a:latin typeface="Calibri"/>
                <a:cs typeface="Calibri"/>
              </a:rPr>
              <a:t>épidémies peuvent entamer notre humanité par Alain </a:t>
            </a:r>
            <a:r>
              <a:rPr lang="fr-FR" dirty="0" err="1" smtClean="0">
                <a:solidFill>
                  <a:srgbClr val="00373E"/>
                </a:solidFill>
                <a:latin typeface="Calibri"/>
                <a:cs typeface="Calibri"/>
              </a:rPr>
              <a:t>Epelboin</a:t>
            </a:r>
            <a:endParaRPr lang="fr-FR" dirty="0" smtClean="0">
              <a:solidFill>
                <a:srgbClr val="00373E"/>
              </a:solidFill>
              <a:latin typeface="Calibri"/>
              <a:cs typeface="Calibri"/>
            </a:endParaRPr>
          </a:p>
          <a:p>
            <a:r>
              <a:rPr lang="fr-FR" dirty="0">
                <a:solidFill>
                  <a:srgbClr val="00373E"/>
                </a:solidFill>
                <a:latin typeface="Calibri"/>
                <a:cs typeface="Calibri"/>
              </a:rPr>
              <a:t> 2020-03-25 RDC </a:t>
            </a:r>
            <a:r>
              <a:rPr lang="fr-FR" b="1" dirty="0">
                <a:solidFill>
                  <a:srgbClr val="00373E"/>
                </a:solidFill>
                <a:latin typeface="Calibri"/>
                <a:cs typeface="Calibri"/>
              </a:rPr>
              <a:t>: une ONG environnementale propose l'interdiction de consommer la viande issue du braconnage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-03-29 </a:t>
            </a:r>
            <a:r>
              <a:rPr lang="fr-FR" b="1" dirty="0">
                <a:solidFill>
                  <a:srgbClr val="00373E"/>
                </a:solidFill>
                <a:latin typeface="Calibri"/>
                <a:cs typeface="Calibri"/>
              </a:rPr>
              <a:t>La distanciation sociale au Sénégal</a:t>
            </a:r>
            <a:r>
              <a:rPr lang="fr-FR" dirty="0">
                <a:solidFill>
                  <a:srgbClr val="00373E"/>
                </a:solidFill>
                <a:latin typeface="Calibri"/>
                <a:cs typeface="Calibri"/>
              </a:rPr>
              <a:t>, </a:t>
            </a:r>
            <a:r>
              <a:rPr lang="fr-FR" b="1" dirty="0">
                <a:solidFill>
                  <a:srgbClr val="00373E"/>
                </a:solidFill>
                <a:latin typeface="Calibri"/>
                <a:cs typeface="Calibri"/>
              </a:rPr>
              <a:t>un remède au Covid-19 qui a du mal à passer </a:t>
            </a:r>
            <a:r>
              <a:rPr lang="fr-FR" dirty="0">
                <a:solidFill>
                  <a:srgbClr val="00373E"/>
                </a:solidFill>
                <a:latin typeface="Calibri"/>
                <a:cs typeface="Calibri"/>
              </a:rPr>
              <a:t>par </a:t>
            </a:r>
            <a:r>
              <a:rPr lang="fr-FR" dirty="0">
                <a:solidFill>
                  <a:srgbClr val="00373E"/>
                </a:solidFill>
                <a:latin typeface="Calibri"/>
                <a:cs typeface="Calibri"/>
                <a:hlinkClick r:id="rId2"/>
              </a:rPr>
              <a:t>Sylvain Landry Birane Faye</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b="1" dirty="0">
                <a:solidFill>
                  <a:srgbClr val="00373E"/>
                </a:solidFill>
                <a:latin typeface="Calibri"/>
                <a:cs typeface="Calibri"/>
              </a:rPr>
              <a:t>2020-04-12 </a:t>
            </a:r>
            <a:r>
              <a:rPr lang="fr-FR" b="1" dirty="0" smtClean="0">
                <a:solidFill>
                  <a:srgbClr val="00373E"/>
                </a:solidFill>
                <a:latin typeface="Calibri"/>
                <a:cs typeface="Calibri"/>
              </a:rPr>
              <a:t>Cette </a:t>
            </a:r>
            <a:r>
              <a:rPr lang="fr-FR" b="1" dirty="0">
                <a:solidFill>
                  <a:srgbClr val="00373E"/>
                </a:solidFill>
                <a:latin typeface="Calibri"/>
                <a:cs typeface="Calibri"/>
              </a:rPr>
              <a:t>crise renforce les intellectuels qui versent dans la théorie du </a:t>
            </a:r>
            <a:r>
              <a:rPr lang="fr-FR" b="1" dirty="0" smtClean="0">
                <a:solidFill>
                  <a:srgbClr val="00373E"/>
                </a:solidFill>
                <a:latin typeface="Calibri"/>
                <a:cs typeface="Calibri"/>
              </a:rPr>
              <a:t>complot </a:t>
            </a:r>
            <a:r>
              <a:rPr lang="fr-FR" dirty="0">
                <a:solidFill>
                  <a:srgbClr val="00373E"/>
                </a:solidFill>
                <a:latin typeface="Calibri"/>
                <a:cs typeface="Calibri"/>
              </a:rPr>
              <a:t>par Parfait </a:t>
            </a:r>
            <a:r>
              <a:rPr lang="fr-FR" dirty="0" err="1">
                <a:solidFill>
                  <a:srgbClr val="00373E"/>
                </a:solidFill>
                <a:latin typeface="Calibri"/>
                <a:cs typeface="Calibri"/>
              </a:rPr>
              <a:t>Akana</a:t>
            </a:r>
            <a:r>
              <a:rPr lang="fr-FR" dirty="0">
                <a:solidFill>
                  <a:srgbClr val="00373E"/>
                </a:solidFill>
                <a:latin typeface="Calibri"/>
                <a:cs typeface="Calibri"/>
              </a:rPr>
              <a:t> </a:t>
            </a:r>
          </a:p>
          <a:p>
            <a:r>
              <a:rPr lang="fr-FR" dirty="0">
                <a:solidFill>
                  <a:srgbClr val="00373E"/>
                </a:solidFill>
                <a:latin typeface="Calibri"/>
                <a:cs typeface="Calibri"/>
              </a:rPr>
              <a:t>2020-04-20 Sénégal : </a:t>
            </a:r>
            <a:r>
              <a:rPr lang="fr-FR" b="1" dirty="0">
                <a:solidFill>
                  <a:srgbClr val="00373E"/>
                </a:solidFill>
                <a:latin typeface="Calibri"/>
                <a:cs typeface="Calibri"/>
              </a:rPr>
              <a:t>comment améliorer la communication sociale </a:t>
            </a:r>
            <a:r>
              <a:rPr lang="fr-FR" dirty="0">
                <a:solidFill>
                  <a:srgbClr val="00373E"/>
                </a:solidFill>
                <a:latin typeface="Calibri"/>
                <a:cs typeface="Calibri"/>
              </a:rPr>
              <a:t>par </a:t>
            </a:r>
            <a:r>
              <a:rPr lang="fr-FR" dirty="0">
                <a:solidFill>
                  <a:srgbClr val="00373E"/>
                </a:solidFill>
                <a:latin typeface="Calibri"/>
                <a:cs typeface="Calibri"/>
                <a:hlinkClick r:id="rId2"/>
              </a:rPr>
              <a:t>Sylvain Landry Birane Faye </a:t>
            </a:r>
            <a:endParaRPr lang="fr-FR" dirty="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a:t>
            </a:r>
            <a:r>
              <a:rPr lang="fr-FR" b="1" dirty="0">
                <a:solidFill>
                  <a:srgbClr val="00373E"/>
                </a:solidFill>
                <a:latin typeface="Calibri"/>
                <a:cs typeface="Calibri"/>
              </a:rPr>
              <a:t>02 Les sciences sociales dans la riposte contre le Covid-19 en Guinée</a:t>
            </a:r>
            <a:r>
              <a:rPr lang="fr-FR" dirty="0">
                <a:solidFill>
                  <a:srgbClr val="00373E"/>
                </a:solidFill>
                <a:latin typeface="Calibri"/>
                <a:cs typeface="Calibri"/>
              </a:rPr>
              <a:t> par Moustapha Keïta-</a:t>
            </a:r>
            <a:r>
              <a:rPr lang="fr-FR" dirty="0" err="1">
                <a:solidFill>
                  <a:srgbClr val="00373E"/>
                </a:solidFill>
                <a:latin typeface="Calibri"/>
                <a:cs typeface="Calibri"/>
              </a:rPr>
              <a:t>Diop</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2020-05-08 « Le </a:t>
            </a:r>
            <a:r>
              <a:rPr lang="fr-FR" b="1" dirty="0">
                <a:solidFill>
                  <a:srgbClr val="00373E"/>
                </a:solidFill>
                <a:latin typeface="Calibri"/>
                <a:cs typeface="Calibri"/>
              </a:rPr>
              <a:t>catastrophisme annoncé, reflet de notre vision de l’Afrique</a:t>
            </a:r>
            <a:r>
              <a:rPr lang="fr-FR" dirty="0">
                <a:solidFill>
                  <a:srgbClr val="00373E"/>
                </a:solidFill>
                <a:latin typeface="Calibri"/>
                <a:cs typeface="Calibri"/>
              </a:rPr>
              <a:t> </a:t>
            </a:r>
            <a:r>
              <a:rPr lang="fr-FR" b="1" dirty="0">
                <a:solidFill>
                  <a:srgbClr val="00373E"/>
                </a:solidFill>
                <a:latin typeface="Calibri"/>
                <a:cs typeface="Calibri"/>
              </a:rPr>
              <a:t>» </a:t>
            </a:r>
            <a:r>
              <a:rPr lang="fr-FR" dirty="0">
                <a:solidFill>
                  <a:srgbClr val="00373E"/>
                </a:solidFill>
                <a:latin typeface="Calibri"/>
                <a:cs typeface="Calibri"/>
              </a:rPr>
              <a:t>pa</a:t>
            </a:r>
            <a:r>
              <a:rPr lang="fr-FR" b="1" dirty="0">
                <a:solidFill>
                  <a:srgbClr val="00373E"/>
                </a:solidFill>
                <a:latin typeface="Calibri"/>
                <a:cs typeface="Calibri"/>
              </a:rPr>
              <a:t>r </a:t>
            </a:r>
            <a:r>
              <a:rPr lang="fr-FR" dirty="0">
                <a:solidFill>
                  <a:srgbClr val="00373E"/>
                </a:solidFill>
                <a:latin typeface="Calibri"/>
                <a:cs typeface="Calibri"/>
              </a:rPr>
              <a:t>Laurent Vidal, Fred </a:t>
            </a:r>
            <a:r>
              <a:rPr lang="fr-FR" dirty="0" err="1">
                <a:solidFill>
                  <a:srgbClr val="00373E"/>
                </a:solidFill>
                <a:latin typeface="Calibri"/>
                <a:cs typeface="Calibri"/>
              </a:rPr>
              <a:t>Eboko</a:t>
            </a:r>
            <a:r>
              <a:rPr lang="fr-FR" dirty="0">
                <a:solidFill>
                  <a:srgbClr val="00373E"/>
                </a:solidFill>
                <a:latin typeface="Calibri"/>
                <a:cs typeface="Calibri"/>
              </a:rPr>
              <a:t>, David Williamson </a:t>
            </a:r>
          </a:p>
          <a:p>
            <a:r>
              <a:rPr lang="fr-FR" b="1" dirty="0" smtClean="0">
                <a:solidFill>
                  <a:srgbClr val="00373E"/>
                </a:solidFill>
                <a:latin typeface="Calibri"/>
                <a:cs typeface="Calibri"/>
              </a:rPr>
              <a:t>2020-05-28  </a:t>
            </a:r>
            <a:r>
              <a:rPr lang="fr-FR" b="1" dirty="0" err="1" smtClean="0">
                <a:solidFill>
                  <a:srgbClr val="00373E"/>
                </a:solidFill>
                <a:latin typeface="Calibri"/>
                <a:cs typeface="Calibri"/>
              </a:rPr>
              <a:t>Erroneous</a:t>
            </a:r>
            <a:r>
              <a:rPr lang="fr-FR" b="1" dirty="0" smtClean="0">
                <a:solidFill>
                  <a:srgbClr val="00373E"/>
                </a:solidFill>
                <a:latin typeface="Calibri"/>
                <a:cs typeface="Calibri"/>
              </a:rPr>
              <a:t> Communication Messages on COVID-19 in </a:t>
            </a:r>
            <a:r>
              <a:rPr lang="fr-FR" b="1" dirty="0" err="1" smtClean="0">
                <a:solidFill>
                  <a:srgbClr val="00373E"/>
                </a:solidFill>
                <a:latin typeface="Calibri"/>
                <a:cs typeface="Calibri"/>
              </a:rPr>
              <a:t>Africa</a:t>
            </a:r>
            <a:r>
              <a:rPr lang="fr-FR" b="1" dirty="0" smtClean="0">
                <a:solidFill>
                  <a:srgbClr val="00373E"/>
                </a:solidFill>
                <a:latin typeface="Calibri"/>
                <a:cs typeface="Calibri"/>
              </a:rPr>
              <a:t> </a:t>
            </a:r>
            <a:r>
              <a:rPr lang="fr-FR" dirty="0" smtClean="0">
                <a:solidFill>
                  <a:srgbClr val="00373E"/>
                </a:solidFill>
                <a:latin typeface="Calibri"/>
                <a:cs typeface="Calibri"/>
              </a:rPr>
              <a:t>by Bernard </a:t>
            </a:r>
            <a:r>
              <a:rPr lang="fr-FR" dirty="0" err="1" smtClean="0">
                <a:solidFill>
                  <a:srgbClr val="00373E"/>
                </a:solidFill>
                <a:latin typeface="Calibri"/>
                <a:cs typeface="Calibri"/>
              </a:rPr>
              <a:t>Seytre</a:t>
            </a:r>
            <a:r>
              <a:rPr lang="fr-FR" dirty="0" smtClean="0">
                <a:solidFill>
                  <a:srgbClr val="00373E"/>
                </a:solidFill>
                <a:latin typeface="Calibri"/>
                <a:cs typeface="Calibri"/>
              </a:rPr>
              <a:t> </a:t>
            </a:r>
          </a:p>
          <a:p>
            <a:r>
              <a:rPr lang="fr-FR" dirty="0" smtClean="0">
                <a:solidFill>
                  <a:srgbClr val="00373E"/>
                </a:solidFill>
                <a:latin typeface="Calibri"/>
                <a:cs typeface="Calibri"/>
              </a:rPr>
              <a:t>2020</a:t>
            </a:r>
            <a:r>
              <a:rPr lang="fr-FR" dirty="0">
                <a:solidFill>
                  <a:srgbClr val="00373E"/>
                </a:solidFill>
                <a:latin typeface="Calibri"/>
                <a:cs typeface="Calibri"/>
              </a:rPr>
              <a:t>-06-06 RDC-Coronavirus : </a:t>
            </a:r>
            <a:r>
              <a:rPr lang="fr-FR" b="1" dirty="0">
                <a:solidFill>
                  <a:srgbClr val="00373E"/>
                </a:solidFill>
                <a:latin typeface="Calibri"/>
                <a:cs typeface="Calibri"/>
              </a:rPr>
              <a:t>autopsie d’une communication de crise « en crise</a:t>
            </a:r>
            <a:r>
              <a:rPr lang="fr-FR" dirty="0">
                <a:solidFill>
                  <a:srgbClr val="00373E"/>
                </a:solidFill>
                <a:latin typeface="Calibri"/>
                <a:cs typeface="Calibri"/>
              </a:rPr>
              <a:t> » par  Cynthia </a:t>
            </a:r>
            <a:r>
              <a:rPr lang="fr-FR" dirty="0" err="1">
                <a:solidFill>
                  <a:srgbClr val="00373E"/>
                </a:solidFill>
                <a:latin typeface="Calibri"/>
                <a:cs typeface="Calibri"/>
              </a:rPr>
              <a:t>Bashizi</a:t>
            </a:r>
            <a:r>
              <a:rPr lang="fr-FR" dirty="0">
                <a:solidFill>
                  <a:srgbClr val="00373E"/>
                </a:solidFill>
                <a:latin typeface="Calibri"/>
                <a:cs typeface="Calibri"/>
              </a:rPr>
              <a:t>  </a:t>
            </a:r>
            <a:r>
              <a:rPr lang="fr-FR" dirty="0" smtClean="0">
                <a:solidFill>
                  <a:srgbClr val="00373E"/>
                </a:solidFill>
                <a:latin typeface="Calibri"/>
                <a:cs typeface="Calibri"/>
              </a:rPr>
              <a:t> </a:t>
            </a:r>
          </a:p>
          <a:p>
            <a:r>
              <a:rPr lang="fr-FR" dirty="0">
                <a:solidFill>
                  <a:srgbClr val="00373E"/>
                </a:solidFill>
                <a:latin typeface="Calibri"/>
                <a:cs typeface="Calibri"/>
              </a:rPr>
              <a:t>2020-06-07 </a:t>
            </a:r>
            <a:r>
              <a:rPr lang="fr-FR" b="1" dirty="0" smtClean="0">
                <a:solidFill>
                  <a:srgbClr val="00373E"/>
                </a:solidFill>
                <a:latin typeface="Calibri"/>
                <a:cs typeface="Calibri"/>
              </a:rPr>
              <a:t>Les </a:t>
            </a:r>
            <a:r>
              <a:rPr lang="fr-FR" b="1" dirty="0">
                <a:solidFill>
                  <a:srgbClr val="00373E"/>
                </a:solidFill>
                <a:latin typeface="Calibri"/>
                <a:cs typeface="Calibri"/>
              </a:rPr>
              <a:t>« invisibles » du système de santé au Sénégal </a:t>
            </a:r>
            <a:r>
              <a:rPr lang="fr-FR" dirty="0">
                <a:solidFill>
                  <a:srgbClr val="00373E"/>
                </a:solidFill>
                <a:latin typeface="Calibri"/>
                <a:cs typeface="Calibri"/>
              </a:rPr>
              <a:t>par </a:t>
            </a:r>
            <a:r>
              <a:rPr lang="fr-FR" dirty="0">
                <a:solidFill>
                  <a:srgbClr val="00373E"/>
                </a:solidFill>
                <a:latin typeface="Calibri"/>
                <a:cs typeface="Calibri"/>
                <a:hlinkClick r:id="rId3"/>
              </a:rPr>
              <a:t>Fatoumata Hane </a:t>
            </a:r>
            <a:endParaRPr lang="fr-FR" dirty="0" smtClean="0">
              <a:solidFill>
                <a:srgbClr val="00373E"/>
              </a:solidFill>
              <a:latin typeface="Calibri"/>
              <a:cs typeface="Calibri"/>
            </a:endParaRPr>
          </a:p>
        </p:txBody>
      </p:sp>
    </p:spTree>
    <p:extLst>
      <p:ext uri="{BB962C8B-B14F-4D97-AF65-F5344CB8AC3E}">
        <p14:creationId xmlns:p14="http://schemas.microsoft.com/office/powerpoint/2010/main" val="68054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smtClean="0">
                <a:solidFill>
                  <a:srgbClr val="E89E00"/>
                </a:solidFill>
              </a:rPr>
              <a:t>Mondialisation</a:t>
            </a:r>
            <a:r>
              <a:rPr lang="fr-FR" sz="2800" b="1" dirty="0">
                <a:solidFill>
                  <a:srgbClr val="E89E00"/>
                </a:solidFill>
              </a:rPr>
              <a:t>, diaspora et fermeture des </a:t>
            </a:r>
            <a:r>
              <a:rPr lang="fr-FR" sz="2800" b="1" dirty="0" smtClean="0">
                <a:solidFill>
                  <a:srgbClr val="E89E00"/>
                </a:solidFill>
              </a:rPr>
              <a:t>frontières 0</a:t>
            </a:r>
            <a:endParaRPr lang="fr-FR" sz="2800" b="1" dirty="0">
              <a:solidFill>
                <a:srgbClr val="E89E00"/>
              </a:solidFill>
            </a:endParaRPr>
          </a:p>
        </p:txBody>
      </p:sp>
      <p:pic>
        <p:nvPicPr>
          <p:cNvPr id="11" name="Image 10"/>
          <p:cNvPicPr>
            <a:picLocks noChangeAspect="1"/>
          </p:cNvPicPr>
          <p:nvPr/>
        </p:nvPicPr>
        <p:blipFill>
          <a:blip r:embed="rId2"/>
          <a:stretch>
            <a:fillRect/>
          </a:stretch>
        </p:blipFill>
        <p:spPr>
          <a:xfrm>
            <a:off x="3332615" y="0"/>
            <a:ext cx="8859385" cy="6216335"/>
          </a:xfrm>
          <a:prstGeom prst="rect">
            <a:avLst/>
          </a:prstGeom>
        </p:spPr>
      </p:pic>
    </p:spTree>
    <p:extLst>
      <p:ext uri="{BB962C8B-B14F-4D97-AF65-F5344CB8AC3E}">
        <p14:creationId xmlns:p14="http://schemas.microsoft.com/office/powerpoint/2010/main" val="136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smtClean="0">
                <a:solidFill>
                  <a:srgbClr val="E89E00"/>
                </a:solidFill>
              </a:rPr>
              <a:t>Mondialisation</a:t>
            </a:r>
            <a:r>
              <a:rPr lang="fr-FR" sz="2800" b="1" dirty="0">
                <a:solidFill>
                  <a:srgbClr val="E89E00"/>
                </a:solidFill>
              </a:rPr>
              <a:t>, diaspora et fermeture des </a:t>
            </a:r>
            <a:r>
              <a:rPr lang="fr-FR" sz="2800" b="1" dirty="0" smtClean="0">
                <a:solidFill>
                  <a:srgbClr val="E89E00"/>
                </a:solidFill>
              </a:rPr>
              <a:t>frontières 00</a:t>
            </a:r>
            <a:endParaRPr lang="fr-FR" sz="2800" b="1" dirty="0">
              <a:solidFill>
                <a:srgbClr val="E89E00"/>
              </a:solidFill>
            </a:endParaRPr>
          </a:p>
        </p:txBody>
      </p:sp>
      <p:pic>
        <p:nvPicPr>
          <p:cNvPr id="3" name="Image 2" descr=" 2020-03 bd Dilem covi#45B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3923" y="0"/>
            <a:ext cx="3358077" cy="3432175"/>
          </a:xfrm>
          <a:prstGeom prst="rect">
            <a:avLst/>
          </a:prstGeom>
        </p:spPr>
      </p:pic>
      <p:pic>
        <p:nvPicPr>
          <p:cNvPr id="4" name="Image 3" descr="2020-04-07-bd expulsio#1D8F.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9747" y="3420838"/>
            <a:ext cx="3302254" cy="2787693"/>
          </a:xfrm>
          <a:prstGeom prst="rect">
            <a:avLst/>
          </a:prstGeom>
        </p:spPr>
      </p:pic>
      <p:pic>
        <p:nvPicPr>
          <p:cNvPr id="6" name="Image 5" descr="2020-03bd_coronavirus_#460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688283"/>
            <a:ext cx="3044945" cy="1522473"/>
          </a:xfrm>
          <a:prstGeom prst="rect">
            <a:avLst/>
          </a:prstGeom>
        </p:spPr>
      </p:pic>
      <p:pic>
        <p:nvPicPr>
          <p:cNvPr id="7" name="Image 6" descr="1-Mutio-Coronavirus-Fr#7E8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53253"/>
            <a:ext cx="3000464" cy="1490856"/>
          </a:xfrm>
          <a:prstGeom prst="rect">
            <a:avLst/>
          </a:prstGeom>
        </p:spPr>
      </p:pic>
      <p:pic>
        <p:nvPicPr>
          <p:cNvPr id="8" name="Image 7" descr="Chapelle-sixtin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64275" y="3433763"/>
            <a:ext cx="3400653" cy="2706353"/>
          </a:xfrm>
          <a:prstGeom prst="rect">
            <a:avLst/>
          </a:prstGeom>
        </p:spPr>
      </p:pic>
      <p:pic>
        <p:nvPicPr>
          <p:cNvPr id="9" name="Image 8" descr="1851 charivari-30-mars#A1CB.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3220015" cy="3473517"/>
          </a:xfrm>
          <a:prstGeom prst="rect">
            <a:avLst/>
          </a:prstGeom>
        </p:spPr>
      </p:pic>
      <p:pic>
        <p:nvPicPr>
          <p:cNvPr id="10" name="Image 9" descr="dessin-jsl-sebastien-l#7E2E.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01925" y="3587287"/>
            <a:ext cx="2673866" cy="2442030"/>
          </a:xfrm>
          <a:prstGeom prst="rect">
            <a:avLst/>
          </a:prstGeom>
        </p:spPr>
      </p:pic>
      <p:pic>
        <p:nvPicPr>
          <p:cNvPr id="11" name="Image 10" descr="IMG_E1101.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31970" y="0"/>
            <a:ext cx="2845100" cy="3462337"/>
          </a:xfrm>
          <a:prstGeom prst="rect">
            <a:avLst/>
          </a:prstGeom>
        </p:spPr>
      </p:pic>
      <p:pic>
        <p:nvPicPr>
          <p:cNvPr id="2" name="Image 1" descr="2020-05-bd Valott COV#BBA6.jpe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93749" y="278944"/>
            <a:ext cx="2865291" cy="3044458"/>
          </a:xfrm>
          <a:prstGeom prst="rect">
            <a:avLst/>
          </a:prstGeom>
        </p:spPr>
      </p:pic>
    </p:spTree>
    <p:extLst>
      <p:ext uri="{BB962C8B-B14F-4D97-AF65-F5344CB8AC3E}">
        <p14:creationId xmlns:p14="http://schemas.microsoft.com/office/powerpoint/2010/main" val="162611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smtClean="0">
                <a:solidFill>
                  <a:srgbClr val="E89E00"/>
                </a:solidFill>
              </a:rPr>
              <a:t>Mondialisation</a:t>
            </a:r>
            <a:r>
              <a:rPr lang="fr-FR" sz="2800" b="1" dirty="0">
                <a:solidFill>
                  <a:srgbClr val="E89E00"/>
                </a:solidFill>
              </a:rPr>
              <a:t>, diaspora et fermeture des </a:t>
            </a:r>
            <a:r>
              <a:rPr lang="fr-FR" sz="2800" b="1" dirty="0" smtClean="0">
                <a:solidFill>
                  <a:srgbClr val="E89E00"/>
                </a:solidFill>
              </a:rPr>
              <a:t>frontières 1</a:t>
            </a:r>
            <a:endParaRPr lang="fr-FR" sz="2800" b="1" dirty="0">
              <a:solidFill>
                <a:srgbClr val="E89E00"/>
              </a:solidFill>
            </a:endParaRPr>
          </a:p>
        </p:txBody>
      </p:sp>
      <p:sp>
        <p:nvSpPr>
          <p:cNvPr id="7" name="Rectangle 6"/>
          <p:cNvSpPr/>
          <p:nvPr/>
        </p:nvSpPr>
        <p:spPr>
          <a:xfrm>
            <a:off x="220856" y="165213"/>
            <a:ext cx="11971144" cy="5632312"/>
          </a:xfrm>
          <a:prstGeom prst="rect">
            <a:avLst/>
          </a:prstGeom>
        </p:spPr>
        <p:txBody>
          <a:bodyPr wrap="square">
            <a:spAutoFit/>
          </a:bodyPr>
          <a:lstStyle/>
          <a:p>
            <a:r>
              <a:rPr lang="fr-FR" dirty="0" smtClean="0">
                <a:solidFill>
                  <a:srgbClr val="00373E"/>
                </a:solidFill>
                <a:latin typeface="Calibri"/>
                <a:cs typeface="Calibri"/>
              </a:rPr>
              <a:t>2020</a:t>
            </a:r>
            <a:r>
              <a:rPr lang="fr-FR" dirty="0">
                <a:solidFill>
                  <a:srgbClr val="00373E"/>
                </a:solidFill>
                <a:latin typeface="Calibri"/>
                <a:cs typeface="Calibri"/>
              </a:rPr>
              <a:t>-02-06  </a:t>
            </a:r>
            <a:r>
              <a:rPr lang="fr-FR" b="1" dirty="0" smtClean="0">
                <a:solidFill>
                  <a:srgbClr val="00373E"/>
                </a:solidFill>
                <a:latin typeface="Calibri"/>
                <a:cs typeface="Calibri"/>
              </a:rPr>
              <a:t>Sénégal : il </a:t>
            </a:r>
            <a:r>
              <a:rPr lang="fr-FR" b="1" dirty="0">
                <a:solidFill>
                  <a:srgbClr val="00373E"/>
                </a:solidFill>
                <a:latin typeface="Calibri"/>
                <a:cs typeface="Calibri"/>
              </a:rPr>
              <a:t>faut sauver les  étudiants de </a:t>
            </a:r>
            <a:r>
              <a:rPr lang="fr-FR" b="1" dirty="0" smtClean="0">
                <a:solidFill>
                  <a:srgbClr val="00373E"/>
                </a:solidFill>
                <a:latin typeface="Calibri"/>
                <a:cs typeface="Calibri"/>
              </a:rPr>
              <a:t>Wuhan</a:t>
            </a:r>
          </a:p>
          <a:p>
            <a:r>
              <a:rPr lang="fr-FR" dirty="0" smtClean="0">
                <a:solidFill>
                  <a:srgbClr val="00373E"/>
                </a:solidFill>
                <a:latin typeface="Calibri"/>
                <a:cs typeface="Calibri"/>
              </a:rPr>
              <a:t>2020</a:t>
            </a:r>
            <a:r>
              <a:rPr lang="fr-FR" dirty="0">
                <a:solidFill>
                  <a:srgbClr val="00373E"/>
                </a:solidFill>
                <a:latin typeface="Calibri"/>
                <a:cs typeface="Calibri"/>
              </a:rPr>
              <a:t>-02-08 </a:t>
            </a:r>
            <a:r>
              <a:rPr lang="fr-FR" b="1" dirty="0">
                <a:solidFill>
                  <a:srgbClr val="00373E"/>
                </a:solidFill>
                <a:latin typeface="Calibri"/>
                <a:cs typeface="Calibri"/>
              </a:rPr>
              <a:t>L</a:t>
            </a:r>
            <a:r>
              <a:rPr lang="fr-FR" b="1" dirty="0" smtClean="0">
                <a:solidFill>
                  <a:srgbClr val="00373E"/>
                </a:solidFill>
                <a:latin typeface="Calibri"/>
                <a:cs typeface="Calibri"/>
              </a:rPr>
              <a:t>e </a:t>
            </a:r>
            <a:r>
              <a:rPr lang="fr-FR" b="1" dirty="0">
                <a:solidFill>
                  <a:srgbClr val="00373E"/>
                </a:solidFill>
                <a:latin typeface="Calibri"/>
                <a:cs typeface="Calibri"/>
              </a:rPr>
              <a:t>Gabon interdit l’accès à son territoire aux voyageurs en provenance de Chine </a:t>
            </a:r>
            <a:endParaRPr lang="fr-FR" b="1" dirty="0" smtClean="0">
              <a:solidFill>
                <a:srgbClr val="00373E"/>
              </a:solidFill>
              <a:latin typeface="Calibri"/>
              <a:cs typeface="Calibri"/>
            </a:endParaRPr>
          </a:p>
          <a:p>
            <a:r>
              <a:rPr lang="fr-FR" dirty="0">
                <a:solidFill>
                  <a:srgbClr val="00373E"/>
                </a:solidFill>
                <a:latin typeface="Calibri"/>
                <a:cs typeface="Calibri"/>
              </a:rPr>
              <a:t>2020-02-28 Témoignages des étudiants malgaches de Chine </a:t>
            </a:r>
            <a:endParaRPr lang="fr-FR" dirty="0" smtClean="0">
              <a:solidFill>
                <a:srgbClr val="00373E"/>
              </a:solidFill>
              <a:latin typeface="Calibri"/>
              <a:cs typeface="Calibri"/>
            </a:endParaRPr>
          </a:p>
          <a:p>
            <a:r>
              <a:rPr lang="fr-FR" dirty="0">
                <a:solidFill>
                  <a:srgbClr val="00373E"/>
                </a:solidFill>
                <a:latin typeface="Calibri"/>
                <a:cs typeface="Calibri"/>
              </a:rPr>
              <a:t>2020-03-13 RDC : un deuxième cas suspect de coronavirus enregistré à Kinshasa </a:t>
            </a:r>
            <a:endParaRPr lang="fr-FR" dirty="0" smtClean="0">
              <a:solidFill>
                <a:srgbClr val="00373E"/>
              </a:solidFill>
              <a:latin typeface="Calibri"/>
              <a:cs typeface="Calibri"/>
            </a:endParaRPr>
          </a:p>
          <a:p>
            <a:r>
              <a:rPr lang="fr-FR" dirty="0">
                <a:solidFill>
                  <a:srgbClr val="00373E"/>
                </a:solidFill>
                <a:latin typeface="Calibri"/>
                <a:cs typeface="Calibri"/>
              </a:rPr>
              <a:t>2020-03-12 Sénégal : </a:t>
            </a:r>
            <a:r>
              <a:rPr lang="fr-FR" b="1" dirty="0" err="1">
                <a:solidFill>
                  <a:srgbClr val="00373E"/>
                </a:solidFill>
                <a:latin typeface="Calibri"/>
                <a:cs typeface="Calibri"/>
              </a:rPr>
              <a:t>Modou</a:t>
            </a:r>
            <a:r>
              <a:rPr lang="fr-FR" b="1" dirty="0">
                <a:solidFill>
                  <a:srgbClr val="00373E"/>
                </a:solidFill>
                <a:latin typeface="Calibri"/>
                <a:cs typeface="Calibri"/>
              </a:rPr>
              <a:t> </a:t>
            </a:r>
            <a:r>
              <a:rPr lang="fr-FR" b="1" dirty="0" err="1">
                <a:solidFill>
                  <a:srgbClr val="00373E"/>
                </a:solidFill>
                <a:latin typeface="Calibri"/>
                <a:cs typeface="Calibri"/>
              </a:rPr>
              <a:t>modou</a:t>
            </a:r>
            <a:r>
              <a:rPr lang="fr-FR" b="1" dirty="0">
                <a:solidFill>
                  <a:srgbClr val="00373E"/>
                </a:solidFill>
                <a:latin typeface="Calibri"/>
                <a:cs typeface="Calibri"/>
              </a:rPr>
              <a:t> infecté au coronavirus </a:t>
            </a:r>
            <a:endParaRPr lang="fr-FR" b="1" dirty="0" smtClean="0">
              <a:solidFill>
                <a:srgbClr val="00373E"/>
              </a:solidFill>
              <a:latin typeface="Calibri"/>
              <a:cs typeface="Calibri"/>
            </a:endParaRPr>
          </a:p>
          <a:p>
            <a:r>
              <a:rPr lang="fr-FR" dirty="0">
                <a:solidFill>
                  <a:srgbClr val="00373E"/>
                </a:solidFill>
                <a:latin typeface="Calibri"/>
                <a:cs typeface="Calibri"/>
              </a:rPr>
              <a:t>2020-03-14 Coronavirus en Guinée : un cas </a:t>
            </a:r>
            <a:r>
              <a:rPr lang="fr-FR" dirty="0" smtClean="0">
                <a:solidFill>
                  <a:srgbClr val="00373E"/>
                </a:solidFill>
                <a:latin typeface="Calibri"/>
                <a:cs typeface="Calibri"/>
              </a:rPr>
              <a:t>confirmé</a:t>
            </a:r>
          </a:p>
          <a:p>
            <a:r>
              <a:rPr lang="fr-FR" dirty="0">
                <a:solidFill>
                  <a:srgbClr val="00373E"/>
                </a:solidFill>
                <a:latin typeface="Calibri"/>
                <a:cs typeface="Calibri"/>
              </a:rPr>
              <a:t>2020-03-14 RCA : un premier cas confirmé </a:t>
            </a:r>
            <a:r>
              <a:rPr lang="fr-FR" dirty="0" smtClean="0">
                <a:solidFill>
                  <a:srgbClr val="00373E"/>
                </a:solidFill>
                <a:latin typeface="Calibri"/>
                <a:cs typeface="Calibri"/>
              </a:rPr>
              <a:t>à Bangui</a:t>
            </a:r>
          </a:p>
          <a:p>
            <a:r>
              <a:rPr lang="fr-FR" dirty="0">
                <a:solidFill>
                  <a:srgbClr val="00373E"/>
                </a:solidFill>
                <a:latin typeface="Calibri"/>
                <a:cs typeface="Calibri"/>
              </a:rPr>
              <a:t>2020-03-17 </a:t>
            </a:r>
            <a:r>
              <a:rPr lang="fr-FR" b="1" dirty="0">
                <a:solidFill>
                  <a:srgbClr val="00373E"/>
                </a:solidFill>
                <a:latin typeface="Calibri"/>
                <a:cs typeface="Calibri"/>
              </a:rPr>
              <a:t>Mayotte : une reconduite à la frontière refoulée par les Comores </a:t>
            </a:r>
          </a:p>
          <a:p>
            <a:r>
              <a:rPr lang="fr-FR" dirty="0" smtClean="0">
                <a:solidFill>
                  <a:srgbClr val="00373E"/>
                </a:solidFill>
                <a:latin typeface="Calibri"/>
                <a:cs typeface="Calibri"/>
              </a:rPr>
              <a:t> </a:t>
            </a:r>
            <a:r>
              <a:rPr lang="fr-FR" dirty="0">
                <a:solidFill>
                  <a:srgbClr val="00373E"/>
                </a:solidFill>
                <a:latin typeface="Calibri"/>
                <a:cs typeface="Calibri"/>
              </a:rPr>
              <a:t>2020-03-18 </a:t>
            </a:r>
            <a:r>
              <a:rPr lang="fr-FR" b="1" dirty="0">
                <a:solidFill>
                  <a:srgbClr val="00373E"/>
                </a:solidFill>
                <a:latin typeface="Calibri"/>
                <a:cs typeface="Calibri"/>
              </a:rPr>
              <a:t>France : les oubliés du </a:t>
            </a:r>
            <a:r>
              <a:rPr lang="fr-FR" b="1" dirty="0" smtClean="0">
                <a:solidFill>
                  <a:srgbClr val="00373E"/>
                </a:solidFill>
                <a:latin typeface="Calibri"/>
                <a:cs typeface="Calibri"/>
              </a:rPr>
              <a:t>confinement</a:t>
            </a:r>
          </a:p>
          <a:p>
            <a:r>
              <a:rPr lang="fr-FR" dirty="0">
                <a:solidFill>
                  <a:srgbClr val="00373E"/>
                </a:solidFill>
                <a:latin typeface="Calibri"/>
                <a:cs typeface="Calibri"/>
              </a:rPr>
              <a:t>2020-03-26 </a:t>
            </a:r>
            <a:r>
              <a:rPr lang="fr-FR" b="1" dirty="0" smtClean="0">
                <a:solidFill>
                  <a:srgbClr val="00373E"/>
                </a:solidFill>
                <a:latin typeface="Calibri"/>
                <a:cs typeface="Calibri"/>
              </a:rPr>
              <a:t>Afrique </a:t>
            </a:r>
            <a:r>
              <a:rPr lang="fr-FR" b="1" dirty="0">
                <a:solidFill>
                  <a:srgbClr val="00373E"/>
                </a:solidFill>
                <a:latin typeface="Calibri"/>
                <a:cs typeface="Calibri"/>
              </a:rPr>
              <a:t>: le directeur général de l’OMS est-il devenu un prophète de malheur ? </a:t>
            </a:r>
            <a:endParaRPr lang="fr-FR" b="1" dirty="0" smtClean="0">
              <a:solidFill>
                <a:srgbClr val="00373E"/>
              </a:solidFill>
              <a:latin typeface="Calibri"/>
              <a:cs typeface="Calibri"/>
            </a:endParaRPr>
          </a:p>
          <a:p>
            <a:r>
              <a:rPr lang="fr-FR" dirty="0">
                <a:solidFill>
                  <a:srgbClr val="00373E"/>
                </a:solidFill>
                <a:latin typeface="Calibri"/>
                <a:cs typeface="Calibri"/>
              </a:rPr>
              <a:t>2020-03-27 </a:t>
            </a:r>
            <a:r>
              <a:rPr lang="fr-FR" b="1" dirty="0" smtClean="0">
                <a:solidFill>
                  <a:srgbClr val="00373E"/>
                </a:solidFill>
                <a:latin typeface="Calibri"/>
                <a:cs typeface="Calibri"/>
              </a:rPr>
              <a:t>Comores</a:t>
            </a:r>
            <a:r>
              <a:rPr lang="fr-FR" b="1" dirty="0">
                <a:solidFill>
                  <a:srgbClr val="00373E"/>
                </a:solidFill>
                <a:latin typeface="Calibri"/>
                <a:cs typeface="Calibri"/>
              </a:rPr>
              <a:t> </a:t>
            </a:r>
            <a:r>
              <a:rPr lang="fr-FR" b="1" dirty="0" smtClean="0">
                <a:solidFill>
                  <a:srgbClr val="00373E"/>
                </a:solidFill>
                <a:latin typeface="Calibri"/>
                <a:cs typeface="Calibri"/>
              </a:rPr>
              <a:t>: </a:t>
            </a:r>
            <a:r>
              <a:rPr lang="fr-FR" b="1" dirty="0">
                <a:solidFill>
                  <a:srgbClr val="00373E"/>
                </a:solidFill>
                <a:latin typeface="Calibri"/>
                <a:cs typeface="Calibri"/>
              </a:rPr>
              <a:t>l’arrivée de </a:t>
            </a:r>
            <a:r>
              <a:rPr lang="fr-FR" b="1" dirty="0" err="1">
                <a:solidFill>
                  <a:srgbClr val="00373E"/>
                </a:solidFill>
                <a:latin typeface="Calibri"/>
                <a:cs typeface="Calibri"/>
              </a:rPr>
              <a:t>kwassa-kwassas</a:t>
            </a:r>
            <a:r>
              <a:rPr lang="fr-FR" b="1" dirty="0">
                <a:solidFill>
                  <a:srgbClr val="00373E"/>
                </a:solidFill>
                <a:latin typeface="Calibri"/>
                <a:cs typeface="Calibri"/>
              </a:rPr>
              <a:t> fuyant Mayotte se confirme </a:t>
            </a:r>
            <a:endParaRPr lang="fr-FR" b="1" dirty="0" smtClean="0">
              <a:solidFill>
                <a:srgbClr val="00373E"/>
              </a:solidFill>
              <a:latin typeface="Calibri"/>
              <a:cs typeface="Calibri"/>
            </a:endParaRPr>
          </a:p>
          <a:p>
            <a:r>
              <a:rPr lang="fr-FR" dirty="0">
                <a:solidFill>
                  <a:srgbClr val="00373E"/>
                </a:solidFill>
                <a:latin typeface="Calibri"/>
                <a:cs typeface="Calibri"/>
              </a:rPr>
              <a:t>2020-03-28 Le coronavirus impacte aussi le droit des étrangers en France </a:t>
            </a:r>
            <a:endParaRPr lang="fr-FR" dirty="0" smtClean="0">
              <a:solidFill>
                <a:srgbClr val="00373E"/>
              </a:solidFill>
              <a:latin typeface="Calibri"/>
              <a:cs typeface="Calibri"/>
            </a:endParaRPr>
          </a:p>
          <a:p>
            <a:r>
              <a:rPr lang="fr-FR" dirty="0">
                <a:solidFill>
                  <a:srgbClr val="00373E"/>
                </a:solidFill>
                <a:latin typeface="Calibri"/>
                <a:cs typeface="Calibri"/>
              </a:rPr>
              <a:t>2020-03-31 </a:t>
            </a:r>
            <a:r>
              <a:rPr lang="fr-FR" b="1" dirty="0">
                <a:solidFill>
                  <a:srgbClr val="00373E"/>
                </a:solidFill>
                <a:latin typeface="Calibri"/>
                <a:cs typeface="Calibri"/>
              </a:rPr>
              <a:t>6 personnes arrivées en </a:t>
            </a:r>
            <a:r>
              <a:rPr lang="fr-FR" b="1" dirty="0" err="1">
                <a:solidFill>
                  <a:srgbClr val="00373E"/>
                </a:solidFill>
                <a:latin typeface="Calibri"/>
                <a:cs typeface="Calibri"/>
              </a:rPr>
              <a:t>kwassa</a:t>
            </a:r>
            <a:r>
              <a:rPr lang="fr-FR" b="1" dirty="0">
                <a:solidFill>
                  <a:srgbClr val="00373E"/>
                </a:solidFill>
                <a:latin typeface="Calibri"/>
                <a:cs typeface="Calibri"/>
              </a:rPr>
              <a:t> de Mayotte arrêtées aux Comores </a:t>
            </a:r>
            <a:endParaRPr lang="fr-FR" b="1" dirty="0" smtClean="0">
              <a:solidFill>
                <a:srgbClr val="00373E"/>
              </a:solidFill>
              <a:latin typeface="Calibri"/>
              <a:cs typeface="Calibri"/>
            </a:endParaRPr>
          </a:p>
          <a:p>
            <a:r>
              <a:rPr lang="fr-FR" dirty="0">
                <a:solidFill>
                  <a:srgbClr val="00373E"/>
                </a:solidFill>
                <a:latin typeface="Calibri"/>
                <a:cs typeface="Calibri"/>
              </a:rPr>
              <a:t>2020-04-01 </a:t>
            </a:r>
            <a:r>
              <a:rPr lang="fr-FR" b="1" dirty="0">
                <a:solidFill>
                  <a:srgbClr val="00373E"/>
                </a:solidFill>
                <a:latin typeface="Calibri"/>
                <a:cs typeface="Calibri"/>
              </a:rPr>
              <a:t>Burundi, Comores, Lesotho, Malawi, Sao Tomé et Principe, Soudan du Sud : pour des raisons différentes, six pays sont épargnés par la propagation du virus </a:t>
            </a:r>
            <a:endParaRPr lang="fr-FR" b="1" dirty="0" smtClean="0">
              <a:solidFill>
                <a:srgbClr val="00373E"/>
              </a:solidFill>
              <a:latin typeface="Calibri"/>
              <a:cs typeface="Calibri"/>
            </a:endParaRPr>
          </a:p>
          <a:p>
            <a:r>
              <a:rPr lang="fr-FR" dirty="0">
                <a:solidFill>
                  <a:srgbClr val="00373E"/>
                </a:solidFill>
                <a:latin typeface="Calibri"/>
                <a:cs typeface="Calibri"/>
              </a:rPr>
              <a:t>2020-04-04 </a:t>
            </a:r>
            <a:r>
              <a:rPr lang="fr-FR" b="1" dirty="0">
                <a:solidFill>
                  <a:srgbClr val="00373E"/>
                </a:solidFill>
                <a:latin typeface="Calibri"/>
                <a:cs typeface="Calibri"/>
              </a:rPr>
              <a:t>Centres de rétention administrative :  à coup d’ordonnances, l’État français piétine les droits de </a:t>
            </a:r>
            <a:r>
              <a:rPr lang="fr-FR" b="1" dirty="0" smtClean="0">
                <a:solidFill>
                  <a:srgbClr val="00373E"/>
                </a:solidFill>
                <a:latin typeface="Calibri"/>
                <a:cs typeface="Calibri"/>
              </a:rPr>
              <a:t>l’Homme</a:t>
            </a:r>
          </a:p>
          <a:p>
            <a:r>
              <a:rPr lang="fr-FR" dirty="0">
                <a:solidFill>
                  <a:srgbClr val="00373E"/>
                </a:solidFill>
                <a:latin typeface="Calibri"/>
                <a:cs typeface="Calibri"/>
              </a:rPr>
              <a:t>2020-04-05 COVID-19: </a:t>
            </a:r>
            <a:r>
              <a:rPr lang="fr-FR" b="1" dirty="0">
                <a:solidFill>
                  <a:srgbClr val="00373E"/>
                </a:solidFill>
                <a:latin typeface="Calibri"/>
                <a:cs typeface="Calibri"/>
              </a:rPr>
              <a:t>Président africain cherche clinique européenne?» </a:t>
            </a:r>
            <a:r>
              <a:rPr lang="fr-FR" dirty="0">
                <a:solidFill>
                  <a:srgbClr val="00373E"/>
                </a:solidFill>
                <a:latin typeface="Calibri"/>
                <a:cs typeface="Calibri"/>
              </a:rPr>
              <a:t>Revenez une autre fois! </a:t>
            </a:r>
            <a:r>
              <a:rPr lang="fr-FR" dirty="0" smtClean="0">
                <a:solidFill>
                  <a:srgbClr val="00373E"/>
                </a:solidFill>
                <a:latin typeface="Calibri"/>
                <a:cs typeface="Calibri"/>
              </a:rPr>
              <a:t> </a:t>
            </a:r>
          </a:p>
          <a:p>
            <a:r>
              <a:rPr lang="fr-FR" dirty="0">
                <a:solidFill>
                  <a:srgbClr val="00373E"/>
                </a:solidFill>
                <a:latin typeface="Calibri"/>
                <a:cs typeface="Calibri"/>
              </a:rPr>
              <a:t>2020-04-06 France: </a:t>
            </a:r>
            <a:r>
              <a:rPr lang="fr-FR" b="1" dirty="0">
                <a:solidFill>
                  <a:srgbClr val="00373E"/>
                </a:solidFill>
                <a:latin typeface="Calibri"/>
                <a:cs typeface="Calibri"/>
              </a:rPr>
              <a:t>à quand l'intégration pleine et entière des médecins à diplôme étranger ? </a:t>
            </a:r>
            <a:endParaRPr lang="fr-FR" b="1" dirty="0" smtClean="0">
              <a:solidFill>
                <a:srgbClr val="00373E"/>
              </a:solidFill>
              <a:latin typeface="Calibri"/>
              <a:cs typeface="Calibri"/>
            </a:endParaRPr>
          </a:p>
          <a:p>
            <a:r>
              <a:rPr lang="fr-FR" dirty="0">
                <a:solidFill>
                  <a:srgbClr val="00373E"/>
                </a:solidFill>
                <a:latin typeface="Calibri"/>
                <a:cs typeface="Calibri"/>
              </a:rPr>
              <a:t>2020-04-08 Les tristes révélations d’une femme dont le mari est confiné au </a:t>
            </a:r>
            <a:r>
              <a:rPr lang="fr-FR" dirty="0" smtClean="0">
                <a:solidFill>
                  <a:srgbClr val="00373E"/>
                </a:solidFill>
                <a:latin typeface="Calibri"/>
                <a:cs typeface="Calibri"/>
              </a:rPr>
              <a:t>Sénégal</a:t>
            </a:r>
          </a:p>
          <a:p>
            <a:r>
              <a:rPr lang="fr-FR" dirty="0">
                <a:solidFill>
                  <a:srgbClr val="00373E"/>
                </a:solidFill>
                <a:latin typeface="Calibri"/>
                <a:cs typeface="Calibri"/>
              </a:rPr>
              <a:t>2020-04-09 </a:t>
            </a:r>
            <a:r>
              <a:rPr lang="fr-FR" b="1" dirty="0">
                <a:solidFill>
                  <a:srgbClr val="00373E"/>
                </a:solidFill>
                <a:latin typeface="Calibri"/>
                <a:cs typeface="Calibri"/>
              </a:rPr>
              <a:t>L</a:t>
            </a:r>
            <a:r>
              <a:rPr lang="fr-FR" b="1" dirty="0" smtClean="0">
                <a:solidFill>
                  <a:srgbClr val="00373E"/>
                </a:solidFill>
                <a:latin typeface="Calibri"/>
                <a:cs typeface="Calibri"/>
              </a:rPr>
              <a:t>es </a:t>
            </a:r>
            <a:r>
              <a:rPr lang="fr-FR" b="1" dirty="0">
                <a:solidFill>
                  <a:srgbClr val="00373E"/>
                </a:solidFill>
                <a:latin typeface="Calibri"/>
                <a:cs typeface="Calibri"/>
              </a:rPr>
              <a:t>médecins nigérians mettent en quarantaine leurs homologues venus de Chine </a:t>
            </a:r>
            <a:r>
              <a:rPr lang="fr-FR" b="1" dirty="0" smtClean="0">
                <a:solidFill>
                  <a:srgbClr val="00373E"/>
                </a:solidFill>
                <a:latin typeface="Calibri"/>
                <a:cs typeface="Calibri"/>
              </a:rPr>
              <a:t> </a:t>
            </a:r>
            <a:endParaRPr lang="fr-FR" b="1" dirty="0">
              <a:solidFill>
                <a:srgbClr val="00373E"/>
              </a:solidFill>
              <a:latin typeface="Calibri"/>
              <a:cs typeface="Calibri"/>
            </a:endParaRPr>
          </a:p>
        </p:txBody>
      </p:sp>
    </p:spTree>
    <p:extLst>
      <p:ext uri="{BB962C8B-B14F-4D97-AF65-F5344CB8AC3E}">
        <p14:creationId xmlns:p14="http://schemas.microsoft.com/office/powerpoint/2010/main" val="10016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857" cy="6858000"/>
          </a:xfrm>
          <a:prstGeom prst="rect">
            <a:avLst/>
          </a:prstGeom>
        </p:spPr>
      </p:pic>
    </p:spTree>
    <p:extLst>
      <p:ext uri="{BB962C8B-B14F-4D97-AF65-F5344CB8AC3E}">
        <p14:creationId xmlns:p14="http://schemas.microsoft.com/office/powerpoint/2010/main" val="157760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smtClean="0">
                <a:solidFill>
                  <a:srgbClr val="E89E00"/>
                </a:solidFill>
              </a:rPr>
              <a:t>Mondialisation</a:t>
            </a:r>
            <a:r>
              <a:rPr lang="fr-FR" sz="2800" b="1" dirty="0">
                <a:solidFill>
                  <a:srgbClr val="E89E00"/>
                </a:solidFill>
              </a:rPr>
              <a:t>, diaspora et fermeture des </a:t>
            </a:r>
            <a:r>
              <a:rPr lang="fr-FR" sz="2800" b="1" dirty="0" smtClean="0">
                <a:solidFill>
                  <a:srgbClr val="E89E00"/>
                </a:solidFill>
              </a:rPr>
              <a:t>frontières 2</a:t>
            </a:r>
            <a:endParaRPr lang="fr-FR" sz="2800" b="1" dirty="0">
              <a:solidFill>
                <a:srgbClr val="E89E00"/>
              </a:solidFill>
            </a:endParaRPr>
          </a:p>
        </p:txBody>
      </p:sp>
      <p:sp>
        <p:nvSpPr>
          <p:cNvPr id="7" name="Rectangle 6"/>
          <p:cNvSpPr/>
          <p:nvPr/>
        </p:nvSpPr>
        <p:spPr>
          <a:xfrm>
            <a:off x="220856" y="165213"/>
            <a:ext cx="11971144" cy="2031325"/>
          </a:xfrm>
          <a:prstGeom prst="rect">
            <a:avLst/>
          </a:prstGeom>
        </p:spPr>
        <p:txBody>
          <a:bodyPr wrap="square">
            <a:spAutoFit/>
          </a:bodyPr>
          <a:lstStyle/>
          <a:p>
            <a:r>
              <a:rPr lang="fr-FR" dirty="0" smtClean="0">
                <a:solidFill>
                  <a:srgbClr val="00373E"/>
                </a:solidFill>
                <a:latin typeface="Calibri"/>
              </a:rPr>
              <a:t>2020</a:t>
            </a:r>
            <a:r>
              <a:rPr lang="fr-FR" dirty="0">
                <a:solidFill>
                  <a:srgbClr val="00373E"/>
                </a:solidFill>
                <a:latin typeface="Calibri"/>
              </a:rPr>
              <a:t>-04-09 </a:t>
            </a:r>
            <a:r>
              <a:rPr lang="fr-FR" b="1" dirty="0">
                <a:solidFill>
                  <a:srgbClr val="00373E"/>
                </a:solidFill>
                <a:latin typeface="Calibri"/>
              </a:rPr>
              <a:t>Tchad : 11 </a:t>
            </a:r>
            <a:r>
              <a:rPr lang="fr-FR" b="1" dirty="0" err="1">
                <a:solidFill>
                  <a:srgbClr val="00373E"/>
                </a:solidFill>
                <a:latin typeface="Calibri"/>
              </a:rPr>
              <a:t>ème</a:t>
            </a:r>
            <a:r>
              <a:rPr lang="fr-FR" b="1" dirty="0">
                <a:solidFill>
                  <a:srgbClr val="00373E"/>
                </a:solidFill>
                <a:latin typeface="Calibri"/>
              </a:rPr>
              <a:t> cas de coronavirus, un marabout en provenance du Pakistan </a:t>
            </a:r>
            <a:endParaRPr lang="fr-FR" b="1" dirty="0" smtClean="0">
              <a:solidFill>
                <a:srgbClr val="00373E"/>
              </a:solidFill>
              <a:latin typeface="Calibri"/>
            </a:endParaRPr>
          </a:p>
          <a:p>
            <a:r>
              <a:rPr lang="fr-FR" dirty="0">
                <a:solidFill>
                  <a:srgbClr val="00373E"/>
                </a:solidFill>
                <a:latin typeface="Calibri"/>
              </a:rPr>
              <a:t>2020-04-10 </a:t>
            </a:r>
            <a:r>
              <a:rPr lang="fr-FR" b="1" dirty="0">
                <a:solidFill>
                  <a:srgbClr val="00373E"/>
                </a:solidFill>
                <a:latin typeface="Calibri"/>
              </a:rPr>
              <a:t>Pour une régularisation des migrants sur le sol français et européen </a:t>
            </a:r>
            <a:endParaRPr lang="fr-FR" b="1" dirty="0" smtClean="0">
              <a:solidFill>
                <a:srgbClr val="00373E"/>
              </a:solidFill>
              <a:latin typeface="Calibri"/>
            </a:endParaRPr>
          </a:p>
          <a:p>
            <a:r>
              <a:rPr lang="fr-FR" dirty="0">
                <a:solidFill>
                  <a:srgbClr val="00373E"/>
                </a:solidFill>
                <a:latin typeface="Calibri"/>
              </a:rPr>
              <a:t>2020-05-12 </a:t>
            </a:r>
            <a:r>
              <a:rPr lang="fr-FR" b="1" dirty="0">
                <a:solidFill>
                  <a:srgbClr val="00373E"/>
                </a:solidFill>
                <a:latin typeface="Calibri"/>
              </a:rPr>
              <a:t>Le calvaire des </a:t>
            </a:r>
            <a:r>
              <a:rPr lang="fr-FR" b="1" dirty="0" err="1">
                <a:solidFill>
                  <a:srgbClr val="00373E"/>
                </a:solidFill>
                <a:latin typeface="Calibri"/>
              </a:rPr>
              <a:t>étudiant·e·s</a:t>
            </a:r>
            <a:r>
              <a:rPr lang="fr-FR" b="1" dirty="0">
                <a:solidFill>
                  <a:srgbClr val="00373E"/>
                </a:solidFill>
                <a:latin typeface="Calibri"/>
              </a:rPr>
              <a:t> </a:t>
            </a:r>
            <a:r>
              <a:rPr lang="fr-FR" b="1" dirty="0" err="1">
                <a:solidFill>
                  <a:srgbClr val="00373E"/>
                </a:solidFill>
                <a:latin typeface="Calibri"/>
              </a:rPr>
              <a:t>africain·e·s</a:t>
            </a:r>
            <a:r>
              <a:rPr lang="fr-FR" b="1" dirty="0">
                <a:solidFill>
                  <a:srgbClr val="00373E"/>
                </a:solidFill>
                <a:latin typeface="Calibri"/>
              </a:rPr>
              <a:t> </a:t>
            </a:r>
            <a:r>
              <a:rPr lang="fr-FR" b="1" dirty="0" err="1">
                <a:solidFill>
                  <a:srgbClr val="00373E"/>
                </a:solidFill>
                <a:latin typeface="Calibri"/>
              </a:rPr>
              <a:t>confiné·e·s</a:t>
            </a:r>
            <a:r>
              <a:rPr lang="fr-FR" b="1" dirty="0">
                <a:solidFill>
                  <a:srgbClr val="00373E"/>
                </a:solidFill>
                <a:latin typeface="Calibri"/>
              </a:rPr>
              <a:t> en </a:t>
            </a:r>
            <a:r>
              <a:rPr lang="fr-FR" b="1" dirty="0" smtClean="0">
                <a:solidFill>
                  <a:srgbClr val="00373E"/>
                </a:solidFill>
                <a:latin typeface="Calibri"/>
              </a:rPr>
              <a:t>France</a:t>
            </a:r>
          </a:p>
          <a:p>
            <a:r>
              <a:rPr lang="fr-FR" dirty="0">
                <a:solidFill>
                  <a:srgbClr val="00373E"/>
                </a:solidFill>
                <a:latin typeface="Calibri"/>
              </a:rPr>
              <a:t>2020-05-17 </a:t>
            </a:r>
            <a:r>
              <a:rPr lang="fr-FR" b="1" dirty="0" smtClean="0">
                <a:solidFill>
                  <a:srgbClr val="00373E"/>
                </a:solidFill>
                <a:latin typeface="Calibri"/>
              </a:rPr>
              <a:t>Canton</a:t>
            </a:r>
            <a:r>
              <a:rPr lang="fr-FR" b="1" dirty="0">
                <a:solidFill>
                  <a:srgbClr val="00373E"/>
                </a:solidFill>
                <a:latin typeface="Calibri"/>
              </a:rPr>
              <a:t> </a:t>
            </a:r>
            <a:r>
              <a:rPr lang="fr-FR" b="1" dirty="0" smtClean="0">
                <a:solidFill>
                  <a:srgbClr val="00373E"/>
                </a:solidFill>
                <a:latin typeface="Calibri"/>
              </a:rPr>
              <a:t>: </a:t>
            </a:r>
            <a:r>
              <a:rPr lang="fr-FR" b="1" dirty="0">
                <a:solidFill>
                  <a:srgbClr val="00373E"/>
                </a:solidFill>
                <a:latin typeface="Calibri"/>
              </a:rPr>
              <a:t>la « Petite Afrique » </a:t>
            </a:r>
            <a:r>
              <a:rPr lang="fr-FR" b="1" dirty="0" smtClean="0">
                <a:solidFill>
                  <a:srgbClr val="00373E"/>
                </a:solidFill>
                <a:latin typeface="Calibri"/>
              </a:rPr>
              <a:t>stigmatisée</a:t>
            </a:r>
          </a:p>
          <a:p>
            <a:r>
              <a:rPr lang="fr-FR" dirty="0">
                <a:solidFill>
                  <a:srgbClr val="00373E"/>
                </a:solidFill>
                <a:latin typeface="Calibri"/>
              </a:rPr>
              <a:t>2020-05-31 </a:t>
            </a:r>
            <a:r>
              <a:rPr lang="fr-FR" b="1" dirty="0">
                <a:solidFill>
                  <a:srgbClr val="00373E"/>
                </a:solidFill>
                <a:latin typeface="Calibri"/>
              </a:rPr>
              <a:t>Tunisie, France : l’ombre de la pandémie, mourir et disparaître aux frontières </a:t>
            </a:r>
            <a:endParaRPr lang="fr-FR" b="1" dirty="0" smtClean="0">
              <a:solidFill>
                <a:srgbClr val="00373E"/>
              </a:solidFill>
              <a:latin typeface="Calibri"/>
            </a:endParaRPr>
          </a:p>
          <a:p>
            <a:r>
              <a:rPr lang="fr-FR" dirty="0" smtClean="0">
                <a:solidFill>
                  <a:srgbClr val="00373E"/>
                </a:solidFill>
                <a:latin typeface="Calibri"/>
              </a:rPr>
              <a:t>2020</a:t>
            </a:r>
            <a:r>
              <a:rPr lang="fr-FR" dirty="0">
                <a:solidFill>
                  <a:srgbClr val="00373E"/>
                </a:solidFill>
                <a:latin typeface="Calibri"/>
              </a:rPr>
              <a:t>-06-08 </a:t>
            </a:r>
            <a:r>
              <a:rPr lang="fr-FR" b="1" dirty="0">
                <a:solidFill>
                  <a:srgbClr val="00373E"/>
                </a:solidFill>
                <a:latin typeface="Calibri"/>
              </a:rPr>
              <a:t>France : les traumatismes des demandeurs d’asile </a:t>
            </a:r>
            <a:endParaRPr lang="fr-FR" b="1" dirty="0" smtClean="0">
              <a:solidFill>
                <a:srgbClr val="00373E"/>
              </a:solidFill>
              <a:latin typeface="Calibri"/>
            </a:endParaRPr>
          </a:p>
          <a:p>
            <a:r>
              <a:rPr lang="fr-FR" dirty="0">
                <a:solidFill>
                  <a:srgbClr val="00373E"/>
                </a:solidFill>
                <a:latin typeface="Calibri"/>
              </a:rPr>
              <a:t>2020-06-17 </a:t>
            </a:r>
            <a:r>
              <a:rPr lang="fr-FR" b="1" dirty="0">
                <a:solidFill>
                  <a:srgbClr val="00373E"/>
                </a:solidFill>
                <a:latin typeface="Calibri"/>
              </a:rPr>
              <a:t>33 000 migrants de l’Afrique de l’Ouest et centrale bloqués aux frontières </a:t>
            </a:r>
            <a:endParaRPr lang="fr-FR" b="1" dirty="0" smtClean="0">
              <a:solidFill>
                <a:srgbClr val="00373E"/>
              </a:solidFill>
              <a:latin typeface="Calibri"/>
            </a:endParaRPr>
          </a:p>
        </p:txBody>
      </p:sp>
    </p:spTree>
    <p:extLst>
      <p:ext uri="{BB962C8B-B14F-4D97-AF65-F5344CB8AC3E}">
        <p14:creationId xmlns:p14="http://schemas.microsoft.com/office/powerpoint/2010/main" val="238717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Confinement, masques et tenues de </a:t>
            </a:r>
            <a:r>
              <a:rPr lang="fr-FR" sz="2800" b="1" dirty="0" smtClean="0">
                <a:solidFill>
                  <a:srgbClr val="E89E00"/>
                </a:solidFill>
              </a:rPr>
              <a:t>protection : humour franco-belge </a:t>
            </a:r>
            <a:endParaRPr lang="fr-FR" sz="2800" b="1" dirty="0">
              <a:solidFill>
                <a:srgbClr val="E89E00"/>
              </a:solidFill>
            </a:endParaRPr>
          </a:p>
        </p:txBody>
      </p:sp>
      <p:pic>
        <p:nvPicPr>
          <p:cNvPr id="3" name="Image 2" descr="IMG_E348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85" y="0"/>
            <a:ext cx="3050938" cy="3027363"/>
          </a:xfrm>
          <a:prstGeom prst="rect">
            <a:avLst/>
          </a:prstGeom>
        </p:spPr>
      </p:pic>
      <p:pic>
        <p:nvPicPr>
          <p:cNvPr id="7" name="Image 6" descr="coronavirus-2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6394" y="3756582"/>
            <a:ext cx="1922635" cy="2459185"/>
          </a:xfrm>
          <a:prstGeom prst="rect">
            <a:avLst/>
          </a:prstGeom>
        </p:spPr>
      </p:pic>
      <p:pic>
        <p:nvPicPr>
          <p:cNvPr id="8" name="Image 7" descr="PHOTO-2020-04-18-15-35-02 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65910" y="3755395"/>
            <a:ext cx="2235834" cy="2447467"/>
          </a:xfrm>
          <a:prstGeom prst="rect">
            <a:avLst/>
          </a:prstGeom>
        </p:spPr>
      </p:pic>
      <p:pic>
        <p:nvPicPr>
          <p:cNvPr id="9" name="Image 8" descr="IMG_E10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742267"/>
            <a:ext cx="2056967" cy="2486508"/>
          </a:xfrm>
          <a:prstGeom prst="rect">
            <a:avLst/>
          </a:prstGeom>
        </p:spPr>
      </p:pic>
      <p:pic>
        <p:nvPicPr>
          <p:cNvPr id="13" name="Image 12" descr="f6599eac-1493-458d-8b5#9B2F.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4935" y="116340"/>
            <a:ext cx="3069509" cy="2901382"/>
          </a:xfrm>
          <a:prstGeom prst="rect">
            <a:avLst/>
          </a:prstGeom>
        </p:spPr>
      </p:pic>
      <p:pic>
        <p:nvPicPr>
          <p:cNvPr id="14" name="Image 13" descr="deconfin photo de class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61957" y="4627168"/>
            <a:ext cx="2826094" cy="1577902"/>
          </a:xfrm>
          <a:prstGeom prst="rect">
            <a:avLst/>
          </a:prstGeom>
        </p:spPr>
      </p:pic>
      <p:pic>
        <p:nvPicPr>
          <p:cNvPr id="15" name="Image 14" descr="2020-04-26 Chine ecol#1B7D.jpe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70165" y="3800557"/>
            <a:ext cx="3221836" cy="2416377"/>
          </a:xfrm>
          <a:prstGeom prst="rect">
            <a:avLst/>
          </a:prstGeom>
        </p:spPr>
      </p:pic>
      <p:pic>
        <p:nvPicPr>
          <p:cNvPr id="16" name="Image 15" descr="2020-02 bd Eneko cuida#DFE8.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9650" y="2727993"/>
            <a:ext cx="2853941" cy="2019163"/>
          </a:xfrm>
          <a:prstGeom prst="rect">
            <a:avLst/>
          </a:prstGeom>
        </p:spPr>
      </p:pic>
      <p:pic>
        <p:nvPicPr>
          <p:cNvPr id="11" name="Image 10" descr="PHOTO-2020-04-18-15-35-01.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08413" y="1"/>
            <a:ext cx="5902969" cy="3044230"/>
          </a:xfrm>
          <a:prstGeom prst="rect">
            <a:avLst/>
          </a:prstGeom>
        </p:spPr>
      </p:pic>
    </p:spTree>
    <p:extLst>
      <p:ext uri="{BB962C8B-B14F-4D97-AF65-F5344CB8AC3E}">
        <p14:creationId xmlns:p14="http://schemas.microsoft.com/office/powerpoint/2010/main" val="60908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Confinement, masques et tenues de </a:t>
            </a:r>
            <a:r>
              <a:rPr lang="fr-FR" sz="2800" b="1" dirty="0" smtClean="0">
                <a:solidFill>
                  <a:srgbClr val="E89E00"/>
                </a:solidFill>
              </a:rPr>
              <a:t>protection bd </a:t>
            </a:r>
            <a:endParaRPr lang="fr-FR" sz="2800" b="1" dirty="0">
              <a:solidFill>
                <a:srgbClr val="E89E00"/>
              </a:solidFill>
            </a:endParaRPr>
          </a:p>
        </p:txBody>
      </p:sp>
      <p:pic>
        <p:nvPicPr>
          <p:cNvPr id="11" name="Image 10" descr="2020-05confinement-cov#493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6890" y="198423"/>
            <a:ext cx="3911961" cy="5893168"/>
          </a:xfrm>
          <a:prstGeom prst="rect">
            <a:avLst/>
          </a:prstGeom>
        </p:spPr>
      </p:pic>
      <p:pic>
        <p:nvPicPr>
          <p:cNvPr id="2" name="Image 1" descr="2020-05confinement-cov#493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1069" y="0"/>
            <a:ext cx="4210931" cy="6196799"/>
          </a:xfrm>
          <a:prstGeom prst="rect">
            <a:avLst/>
          </a:prstGeom>
        </p:spPr>
      </p:pic>
      <p:pic>
        <p:nvPicPr>
          <p:cNvPr id="4" name="Image 3" descr="2020-05confinement-cov#493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490" y="-36511"/>
            <a:ext cx="4311909" cy="6227314"/>
          </a:xfrm>
          <a:prstGeom prst="rect">
            <a:avLst/>
          </a:prstGeom>
        </p:spPr>
      </p:pic>
    </p:spTree>
    <p:extLst>
      <p:ext uri="{BB962C8B-B14F-4D97-AF65-F5344CB8AC3E}">
        <p14:creationId xmlns:p14="http://schemas.microsoft.com/office/powerpoint/2010/main" val="264909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Confinement, masques et tenues de </a:t>
            </a:r>
            <a:r>
              <a:rPr lang="fr-FR" sz="2800" b="1" dirty="0" smtClean="0">
                <a:solidFill>
                  <a:srgbClr val="E89E00"/>
                </a:solidFill>
              </a:rPr>
              <a:t>protection bd </a:t>
            </a:r>
            <a:endParaRPr lang="fr-FR" sz="2800" b="1" dirty="0">
              <a:solidFill>
                <a:srgbClr val="E89E00"/>
              </a:solidFill>
            </a:endParaRPr>
          </a:p>
        </p:txBody>
      </p:sp>
      <p:pic>
        <p:nvPicPr>
          <p:cNvPr id="6" name="Image 5" descr="PHOTO-2020-04-10-18-27-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745418" cy="3433763"/>
          </a:xfrm>
          <a:prstGeom prst="rect">
            <a:avLst/>
          </a:prstGeom>
        </p:spPr>
      </p:pic>
      <p:pic>
        <p:nvPicPr>
          <p:cNvPr id="8" name="Image 7" descr="2020-04-21-SN amende masque.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514055" y="3401801"/>
            <a:ext cx="3677946" cy="2835079"/>
          </a:xfrm>
          <a:prstGeom prst="rect">
            <a:avLst/>
          </a:prstGeom>
        </p:spPr>
      </p:pic>
      <p:pic>
        <p:nvPicPr>
          <p:cNvPr id="9" name="Image 8" descr="2020-04  Butembo vende#7F7F.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5241" y="-14287"/>
            <a:ext cx="1916311" cy="3406775"/>
          </a:xfrm>
          <a:prstGeom prst="rect">
            <a:avLst/>
          </a:prstGeom>
        </p:spPr>
      </p:pic>
      <p:pic>
        <p:nvPicPr>
          <p:cNvPr id="10" name="Image 9" descr="2020-04-26_1SN Joal ma#1CBCw.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39987" y="0"/>
            <a:ext cx="2552013" cy="3403326"/>
          </a:xfrm>
          <a:prstGeom prst="rect">
            <a:avLst/>
          </a:prstGeom>
        </p:spPr>
      </p:pic>
      <p:pic>
        <p:nvPicPr>
          <p:cNvPr id="13" name="Image 12" descr="PHOTO-2020-04-06-18-06-20.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56038" y="3401433"/>
            <a:ext cx="4348927" cy="2832938"/>
          </a:xfrm>
          <a:prstGeom prst="rect">
            <a:avLst/>
          </a:prstGeom>
        </p:spPr>
      </p:pic>
      <p:pic>
        <p:nvPicPr>
          <p:cNvPr id="14" name="Image 13" descr="PHOTO-2020-03-29-19-40-22.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47888" y="0"/>
            <a:ext cx="2339361" cy="3392488"/>
          </a:xfrm>
          <a:prstGeom prst="rect">
            <a:avLst/>
          </a:prstGeom>
        </p:spPr>
      </p:pic>
      <p:pic>
        <p:nvPicPr>
          <p:cNvPr id="16" name="Image 15" descr="94f764dc2946706c6d0dad#D2D9.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68433" y="0"/>
            <a:ext cx="2769114" cy="2080586"/>
          </a:xfrm>
          <a:prstGeom prst="rect">
            <a:avLst/>
          </a:prstGeom>
        </p:spPr>
      </p:pic>
      <p:pic>
        <p:nvPicPr>
          <p:cNvPr id="12" name="Image 11" descr="PHOTO-2020-03-26-21-48-07.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 y="3391625"/>
            <a:ext cx="4176536" cy="2838356"/>
          </a:xfrm>
          <a:prstGeom prst="rect">
            <a:avLst/>
          </a:prstGeom>
        </p:spPr>
      </p:pic>
    </p:spTree>
    <p:extLst>
      <p:ext uri="{BB962C8B-B14F-4D97-AF65-F5344CB8AC3E}">
        <p14:creationId xmlns:p14="http://schemas.microsoft.com/office/powerpoint/2010/main" val="84074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Confinement, masques et tenues de </a:t>
            </a:r>
            <a:r>
              <a:rPr lang="fr-FR" sz="2800" b="1" dirty="0" smtClean="0">
                <a:solidFill>
                  <a:srgbClr val="E89E00"/>
                </a:solidFill>
              </a:rPr>
              <a:t>protection bd </a:t>
            </a:r>
            <a:endParaRPr lang="fr-FR" sz="2800" b="1" dirty="0">
              <a:solidFill>
                <a:srgbClr val="E89E00"/>
              </a:solidFill>
            </a:endParaRPr>
          </a:p>
        </p:txBody>
      </p:sp>
      <p:pic>
        <p:nvPicPr>
          <p:cNvPr id="6" name="Image 5" descr="PHOTO-2020-04-16-16-10-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7869" y="-1"/>
            <a:ext cx="2591085" cy="2977261"/>
          </a:xfrm>
          <a:prstGeom prst="rect">
            <a:avLst/>
          </a:prstGeom>
        </p:spPr>
      </p:pic>
      <p:pic>
        <p:nvPicPr>
          <p:cNvPr id="12" name="Espace réservé du contenu 4" descr="images-9 copie.jpe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1143"/>
          <a:stretch/>
        </p:blipFill>
        <p:spPr>
          <a:xfrm>
            <a:off x="0" y="0"/>
            <a:ext cx="4255827" cy="2996322"/>
          </a:xfrm>
        </p:spPr>
      </p:pic>
      <p:pic>
        <p:nvPicPr>
          <p:cNvPr id="2" name="Image 1" descr="PHOTO-2020-03-26-21-50-1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42871" y="0"/>
            <a:ext cx="2492085" cy="2933700"/>
          </a:xfrm>
          <a:prstGeom prst="rect">
            <a:avLst/>
          </a:prstGeom>
        </p:spPr>
      </p:pic>
      <p:pic>
        <p:nvPicPr>
          <p:cNvPr id="4" name="Image 3" descr="PHOTO-2020-04-15-20-53-2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30348" y="1"/>
            <a:ext cx="2200276" cy="2933700"/>
          </a:xfrm>
          <a:prstGeom prst="rect">
            <a:avLst/>
          </a:prstGeom>
        </p:spPr>
      </p:pic>
      <p:pic>
        <p:nvPicPr>
          <p:cNvPr id="11" name="Image 10" descr="RIC-167-scaled.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2941961"/>
            <a:ext cx="4972495" cy="3288911"/>
          </a:xfrm>
          <a:prstGeom prst="rect">
            <a:avLst/>
          </a:prstGeom>
        </p:spPr>
      </p:pic>
      <p:pic>
        <p:nvPicPr>
          <p:cNvPr id="13" name="Image 12" descr="2020-04-21Kinshasa ven#1B7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51132" y="2933700"/>
            <a:ext cx="7095772" cy="3264055"/>
          </a:xfrm>
          <a:prstGeom prst="rect">
            <a:avLst/>
          </a:prstGeom>
        </p:spPr>
      </p:pic>
    </p:spTree>
    <p:extLst>
      <p:ext uri="{BB962C8B-B14F-4D97-AF65-F5344CB8AC3E}">
        <p14:creationId xmlns:p14="http://schemas.microsoft.com/office/powerpoint/2010/main" val="84145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Confinement, masques et tenues de protection</a:t>
            </a:r>
          </a:p>
        </p:txBody>
      </p:sp>
      <p:sp>
        <p:nvSpPr>
          <p:cNvPr id="7" name="Rectangle 6"/>
          <p:cNvSpPr/>
          <p:nvPr/>
        </p:nvSpPr>
        <p:spPr>
          <a:xfrm>
            <a:off x="220857" y="54765"/>
            <a:ext cx="11843460" cy="6463309"/>
          </a:xfrm>
          <a:prstGeom prst="rect">
            <a:avLst/>
          </a:prstGeom>
        </p:spPr>
        <p:txBody>
          <a:bodyPr wrap="square">
            <a:spAutoFit/>
          </a:bodyPr>
          <a:lstStyle/>
          <a:p>
            <a:r>
              <a:rPr lang="fr-FR" dirty="0">
                <a:solidFill>
                  <a:srgbClr val="00373E"/>
                </a:solidFill>
                <a:latin typeface="Calibri"/>
                <a:cs typeface="Calibri"/>
              </a:rPr>
              <a:t>2020-03-04 Sénégal : ayons le courage de surseoir à tout rassemblement </a:t>
            </a:r>
            <a:endParaRPr lang="fr-FR"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-03-25 À Dakar, des graffitis interpellent les Sénégalais "qui n'ont pas encore tous saisi la gravité" du coronavirus </a:t>
            </a:r>
            <a:endParaRPr lang="fr-FR"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-03-26 RDC : le gouverneur de Kinshasa annonce le confinement total à partir de samedi </a:t>
            </a:r>
            <a:endParaRPr lang="fr-FR"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-03-27  RDC : </a:t>
            </a:r>
            <a:r>
              <a:rPr lang="fr-FR" b="1" dirty="0">
                <a:solidFill>
                  <a:srgbClr val="00373E"/>
                </a:solidFill>
                <a:latin typeface="Calibri"/>
                <a:cs typeface="Calibri"/>
              </a:rPr>
              <a:t>le confinement total de Kinshasa </a:t>
            </a:r>
            <a:r>
              <a:rPr lang="fr-FR" b="1" dirty="0" smtClean="0">
                <a:solidFill>
                  <a:srgbClr val="00373E"/>
                </a:solidFill>
                <a:latin typeface="Calibri"/>
                <a:cs typeface="Calibri"/>
              </a:rPr>
              <a:t>reporté</a:t>
            </a:r>
          </a:p>
          <a:p>
            <a:r>
              <a:rPr lang="fr-FR" dirty="0" smtClean="0">
                <a:solidFill>
                  <a:srgbClr val="00373E"/>
                </a:solidFill>
                <a:latin typeface="Calibri"/>
                <a:cs typeface="Calibri"/>
              </a:rPr>
              <a:t>2020</a:t>
            </a:r>
            <a:r>
              <a:rPr lang="fr-FR" dirty="0">
                <a:solidFill>
                  <a:srgbClr val="00373E"/>
                </a:solidFill>
                <a:latin typeface="Calibri"/>
                <a:cs typeface="Calibri"/>
              </a:rPr>
              <a:t>-03-28 Oran, Algérie, n°1 par Salomé </a:t>
            </a:r>
            <a:r>
              <a:rPr lang="fr-FR" dirty="0" err="1">
                <a:solidFill>
                  <a:srgbClr val="00373E"/>
                </a:solidFill>
                <a:latin typeface="Calibri"/>
                <a:cs typeface="Calibri"/>
              </a:rPr>
              <a:t>Chicheportiche</a:t>
            </a:r>
            <a:r>
              <a:rPr lang="fr-FR" dirty="0">
                <a:solidFill>
                  <a:srgbClr val="00373E"/>
                </a:solidFill>
                <a:latin typeface="Calibri"/>
                <a:cs typeface="Calibri"/>
              </a:rPr>
              <a:t>, 25 </a:t>
            </a:r>
            <a:r>
              <a:rPr lang="fr-FR" dirty="0" smtClean="0">
                <a:solidFill>
                  <a:srgbClr val="00373E"/>
                </a:solidFill>
                <a:latin typeface="Calibri"/>
                <a:cs typeface="Calibri"/>
              </a:rPr>
              <a:t>ans</a:t>
            </a:r>
          </a:p>
          <a:p>
            <a:r>
              <a:rPr lang="fr-FR" dirty="0" smtClean="0">
                <a:solidFill>
                  <a:srgbClr val="00373E"/>
                </a:solidFill>
                <a:latin typeface="Calibri"/>
                <a:cs typeface="Calibri"/>
              </a:rPr>
              <a:t>2020</a:t>
            </a:r>
            <a:r>
              <a:rPr lang="fr-FR" dirty="0">
                <a:solidFill>
                  <a:srgbClr val="00373E"/>
                </a:solidFill>
                <a:latin typeface="Calibri"/>
                <a:cs typeface="Calibri"/>
              </a:rPr>
              <a:t>-04-02 France, Sahel : </a:t>
            </a:r>
            <a:r>
              <a:rPr lang="fr-FR" b="1" dirty="0">
                <a:solidFill>
                  <a:srgbClr val="00373E"/>
                </a:solidFill>
                <a:latin typeface="Calibri"/>
                <a:cs typeface="Calibri"/>
              </a:rPr>
              <a:t>le drôle de «confinement» des </a:t>
            </a:r>
            <a:r>
              <a:rPr lang="fr-FR" b="1" dirty="0" smtClean="0">
                <a:solidFill>
                  <a:srgbClr val="00373E"/>
                </a:solidFill>
                <a:latin typeface="Calibri"/>
                <a:cs typeface="Calibri"/>
              </a:rPr>
              <a:t>militaires</a:t>
            </a:r>
          </a:p>
          <a:p>
            <a:r>
              <a:rPr lang="fr-FR" dirty="0" smtClean="0">
                <a:solidFill>
                  <a:srgbClr val="00373E"/>
                </a:solidFill>
                <a:latin typeface="Calibri"/>
                <a:cs typeface="Calibri"/>
              </a:rPr>
              <a:t>2020</a:t>
            </a:r>
            <a:r>
              <a:rPr lang="fr-FR" dirty="0">
                <a:solidFill>
                  <a:srgbClr val="00373E"/>
                </a:solidFill>
                <a:latin typeface="Calibri"/>
                <a:cs typeface="Calibri"/>
              </a:rPr>
              <a:t>-04-06  </a:t>
            </a:r>
            <a:r>
              <a:rPr lang="fr-FR" b="1" dirty="0">
                <a:solidFill>
                  <a:srgbClr val="00373E"/>
                </a:solidFill>
                <a:latin typeface="Calibri"/>
                <a:cs typeface="Calibri"/>
              </a:rPr>
              <a:t>Guinée, Siguiri : la population de </a:t>
            </a:r>
            <a:r>
              <a:rPr lang="fr-FR" b="1" dirty="0" err="1">
                <a:solidFill>
                  <a:srgbClr val="00373E"/>
                </a:solidFill>
                <a:latin typeface="Calibri"/>
                <a:cs typeface="Calibri"/>
              </a:rPr>
              <a:t>Doko</a:t>
            </a:r>
            <a:r>
              <a:rPr lang="fr-FR" b="1" dirty="0">
                <a:solidFill>
                  <a:srgbClr val="00373E"/>
                </a:solidFill>
                <a:latin typeface="Calibri"/>
                <a:cs typeface="Calibri"/>
              </a:rPr>
              <a:t> se confine sur instruction d’un marabout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-04-07 </a:t>
            </a:r>
            <a:r>
              <a:rPr lang="fr-FR" dirty="0" smtClean="0">
                <a:solidFill>
                  <a:srgbClr val="00373E"/>
                </a:solidFill>
                <a:latin typeface="Calibri"/>
                <a:cs typeface="Calibri"/>
              </a:rPr>
              <a:t>Coronavirus : </a:t>
            </a:r>
            <a:r>
              <a:rPr lang="fr-FR" b="1" dirty="0" smtClean="0">
                <a:solidFill>
                  <a:srgbClr val="00373E"/>
                </a:solidFill>
                <a:latin typeface="Calibri"/>
                <a:cs typeface="Calibri"/>
              </a:rPr>
              <a:t>la </a:t>
            </a:r>
            <a:r>
              <a:rPr lang="fr-FR" b="1" dirty="0">
                <a:solidFill>
                  <a:srgbClr val="00373E"/>
                </a:solidFill>
                <a:latin typeface="Calibri"/>
                <a:cs typeface="Calibri"/>
              </a:rPr>
              <a:t>capitale malgache subit un exode urbain sans précédent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-04-08 </a:t>
            </a:r>
            <a:r>
              <a:rPr lang="fr-FR" b="1" dirty="0">
                <a:solidFill>
                  <a:srgbClr val="00373E"/>
                </a:solidFill>
                <a:latin typeface="Calibri"/>
                <a:cs typeface="Calibri"/>
              </a:rPr>
              <a:t>Kédougou : le Préfet confine les talibés et leurs maîtres </a:t>
            </a:r>
            <a:endParaRPr lang="fr-FR" b="1"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-04-12 </a:t>
            </a:r>
            <a:r>
              <a:rPr lang="fr-FR" dirty="0" smtClean="0">
                <a:solidFill>
                  <a:srgbClr val="00373E"/>
                </a:solidFill>
                <a:latin typeface="Calibri"/>
                <a:cs typeface="Calibri"/>
              </a:rPr>
              <a:t>“</a:t>
            </a:r>
            <a:r>
              <a:rPr lang="fr-FR" b="1" dirty="0">
                <a:solidFill>
                  <a:srgbClr val="00373E"/>
                </a:solidFill>
                <a:latin typeface="Calibri"/>
                <a:cs typeface="Calibri"/>
              </a:rPr>
              <a:t>Le port du masque </a:t>
            </a:r>
            <a:r>
              <a:rPr lang="fr-FR" b="1" dirty="0" smtClean="0">
                <a:solidFill>
                  <a:srgbClr val="00373E"/>
                </a:solidFill>
                <a:latin typeface="Calibri"/>
                <a:cs typeface="Calibri"/>
              </a:rPr>
              <a:t>obligatoire </a:t>
            </a:r>
            <a:r>
              <a:rPr lang="fr-FR" b="1" dirty="0">
                <a:solidFill>
                  <a:srgbClr val="00373E"/>
                </a:solidFill>
                <a:latin typeface="Calibri"/>
                <a:cs typeface="Calibri"/>
              </a:rPr>
              <a:t>à Bukavu et dans </a:t>
            </a:r>
            <a:r>
              <a:rPr lang="fr-FR" b="1" dirty="0" smtClean="0">
                <a:solidFill>
                  <a:srgbClr val="00373E"/>
                </a:solidFill>
                <a:latin typeface="Calibri"/>
                <a:cs typeface="Calibri"/>
              </a:rPr>
              <a:t>le </a:t>
            </a:r>
            <a:r>
              <a:rPr lang="fr-FR" b="1" dirty="0">
                <a:solidFill>
                  <a:srgbClr val="00373E"/>
                </a:solidFill>
                <a:latin typeface="Calibri"/>
                <a:cs typeface="Calibri"/>
              </a:rPr>
              <a:t>Sud-Kivu à partir </a:t>
            </a:r>
            <a:r>
              <a:rPr lang="fr-FR" b="1" dirty="0" smtClean="0">
                <a:solidFill>
                  <a:srgbClr val="00373E"/>
                </a:solidFill>
                <a:latin typeface="Calibri"/>
                <a:cs typeface="Calibri"/>
              </a:rPr>
              <a:t>du 13 </a:t>
            </a:r>
            <a:r>
              <a:rPr lang="fr-FR" b="1" dirty="0">
                <a:solidFill>
                  <a:srgbClr val="00373E"/>
                </a:solidFill>
                <a:latin typeface="Calibri"/>
                <a:cs typeface="Calibri"/>
              </a:rPr>
              <a:t>avril </a:t>
            </a:r>
            <a:r>
              <a:rPr lang="fr-FR" dirty="0" smtClean="0">
                <a:solidFill>
                  <a:srgbClr val="00373E"/>
                </a:solidFill>
                <a:latin typeface="Calibri"/>
                <a:cs typeface="Calibri"/>
              </a:rPr>
              <a:t>” </a:t>
            </a:r>
            <a:r>
              <a:rPr lang="fr-FR" dirty="0">
                <a:solidFill>
                  <a:srgbClr val="00373E"/>
                </a:solidFill>
                <a:latin typeface="Calibri"/>
                <a:cs typeface="Calibri"/>
              </a:rPr>
              <a:t>(Dr Denis </a:t>
            </a:r>
            <a:r>
              <a:rPr lang="fr-FR" dirty="0" err="1">
                <a:solidFill>
                  <a:srgbClr val="00373E"/>
                </a:solidFill>
                <a:latin typeface="Calibri"/>
                <a:cs typeface="Calibri"/>
              </a:rPr>
              <a:t>Mukwege</a:t>
            </a:r>
            <a:r>
              <a:rPr lang="fr-FR" dirty="0" smtClean="0">
                <a:solidFill>
                  <a:srgbClr val="00373E"/>
                </a:solidFill>
                <a:latin typeface="Calibri"/>
                <a:cs typeface="Calibri"/>
              </a:rPr>
              <a:t>)</a:t>
            </a:r>
          </a:p>
          <a:p>
            <a:r>
              <a:rPr lang="fr-FR" dirty="0" smtClean="0">
                <a:solidFill>
                  <a:srgbClr val="00373E"/>
                </a:solidFill>
                <a:latin typeface="Calibri"/>
                <a:cs typeface="Calibri"/>
              </a:rPr>
              <a:t>2020</a:t>
            </a:r>
            <a:r>
              <a:rPr lang="fr-FR" dirty="0">
                <a:solidFill>
                  <a:srgbClr val="00373E"/>
                </a:solidFill>
                <a:latin typeface="Calibri"/>
                <a:cs typeface="Calibri"/>
              </a:rPr>
              <a:t>-04-18 Kinshasa-COVID-19 : le port des masques obligatoire à partir de lundi 20 avril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-04-24 Bénin, </a:t>
            </a:r>
            <a:r>
              <a:rPr lang="fr-FR" dirty="0" err="1">
                <a:solidFill>
                  <a:srgbClr val="00373E"/>
                </a:solidFill>
                <a:latin typeface="Calibri"/>
                <a:cs typeface="Calibri"/>
              </a:rPr>
              <a:t>Sénadé</a:t>
            </a:r>
            <a:r>
              <a:rPr lang="fr-FR" dirty="0">
                <a:solidFill>
                  <a:srgbClr val="00373E"/>
                </a:solidFill>
                <a:latin typeface="Calibri"/>
                <a:cs typeface="Calibri"/>
              </a:rPr>
              <a:t> : journal de bord #1 Stella Do </a:t>
            </a:r>
            <a:r>
              <a:rPr lang="fr-FR" dirty="0" err="1" smtClean="0">
                <a:solidFill>
                  <a:srgbClr val="00373E"/>
                </a:solidFill>
                <a:latin typeface="Calibri"/>
                <a:cs typeface="Calibri"/>
              </a:rPr>
              <a:t>Rego</a:t>
            </a:r>
            <a:endParaRPr lang="fr-FR" dirty="0">
              <a:solidFill>
                <a:srgbClr val="00373E"/>
              </a:solidFill>
              <a:latin typeface="Calibri"/>
              <a:cs typeface="Calibri"/>
            </a:endParaRPr>
          </a:p>
          <a:p>
            <a:r>
              <a:rPr lang="fr-FR" dirty="0">
                <a:solidFill>
                  <a:srgbClr val="00373E"/>
                </a:solidFill>
                <a:latin typeface="Calibri"/>
                <a:cs typeface="Calibri"/>
              </a:rPr>
              <a:t>2020-04-24 Sénégal : des graffitis contre le coronavirus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-04-26 </a:t>
            </a:r>
            <a:r>
              <a:rPr lang="fr-FR" b="1" dirty="0">
                <a:solidFill>
                  <a:srgbClr val="00373E"/>
                </a:solidFill>
                <a:latin typeface="Calibri"/>
                <a:cs typeface="Calibri"/>
              </a:rPr>
              <a:t>RDC, Kinshasa : 2,8 USD d’amende pour toute personne sans masque en public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-04-27 </a:t>
            </a:r>
            <a:r>
              <a:rPr lang="fr-FR" b="1" dirty="0">
                <a:solidFill>
                  <a:srgbClr val="00373E"/>
                </a:solidFill>
                <a:latin typeface="Calibri"/>
                <a:cs typeface="Calibri"/>
              </a:rPr>
              <a:t>RDC : port de masque obligatoire à Kinshasa, la police accusée de tracasseries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-04-30 Bruxelles (mais aussi Porto-Novo, Foggia, etc.) : « </a:t>
            </a:r>
            <a:r>
              <a:rPr lang="fr-FR" b="1" dirty="0">
                <a:solidFill>
                  <a:srgbClr val="00373E"/>
                </a:solidFill>
                <a:latin typeface="Calibri"/>
                <a:cs typeface="Calibri"/>
              </a:rPr>
              <a:t>De l’art d’habiter la maison. Ou de l’art de balayer le dedans avant de balayer le dehors</a:t>
            </a:r>
            <a:r>
              <a:rPr lang="fr-FR" dirty="0">
                <a:solidFill>
                  <a:srgbClr val="00373E"/>
                </a:solidFill>
                <a:latin typeface="Calibri"/>
                <a:cs typeface="Calibri"/>
              </a:rPr>
              <a:t> », Sara, n°1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-05-01 </a:t>
            </a:r>
            <a:r>
              <a:rPr lang="fr-FR" b="1" dirty="0">
                <a:solidFill>
                  <a:srgbClr val="00373E"/>
                </a:solidFill>
                <a:latin typeface="Calibri"/>
                <a:cs typeface="Calibri"/>
              </a:rPr>
              <a:t>Mayotte : chronique de la misère en temps de </a:t>
            </a:r>
            <a:r>
              <a:rPr lang="fr-FR" b="1" dirty="0" smtClean="0">
                <a:solidFill>
                  <a:srgbClr val="00373E"/>
                </a:solidFill>
                <a:latin typeface="Calibri"/>
                <a:cs typeface="Calibri"/>
              </a:rPr>
              <a:t>confinement</a:t>
            </a:r>
            <a:r>
              <a:rPr lang="fr-FR" b="1" dirty="0">
                <a:solidFill>
                  <a:srgbClr val="00373E"/>
                </a:solidFill>
                <a:latin typeface="Calibri"/>
                <a:cs typeface="Calibri"/>
              </a:rPr>
              <a:t> </a:t>
            </a:r>
            <a:r>
              <a:rPr lang="fr-FR" b="1" dirty="0" smtClean="0">
                <a:solidFill>
                  <a:srgbClr val="00373E"/>
                </a:solidFill>
                <a:latin typeface="Calibri"/>
                <a:cs typeface="Calibri"/>
              </a:rPr>
              <a:t>: « </a:t>
            </a:r>
            <a:r>
              <a:rPr lang="fr-FR" b="1" dirty="0">
                <a:solidFill>
                  <a:srgbClr val="00373E"/>
                </a:solidFill>
                <a:latin typeface="Calibri"/>
                <a:cs typeface="Calibri"/>
              </a:rPr>
              <a:t>Il y a pénurie de poissons </a:t>
            </a:r>
            <a:r>
              <a:rPr lang="fr-FR" b="1" dirty="0" smtClean="0">
                <a:solidFill>
                  <a:srgbClr val="00373E"/>
                </a:solidFill>
                <a:latin typeface="Calibri"/>
                <a:cs typeface="Calibri"/>
              </a:rPr>
              <a:t>»</a:t>
            </a:r>
            <a:r>
              <a:rPr lang="fr-FR" b="1" dirty="0">
                <a:solidFill>
                  <a:srgbClr val="00373E"/>
                </a:solidFill>
                <a:latin typeface="Calibri"/>
                <a:cs typeface="Calibri"/>
              </a:rPr>
              <a:t> </a:t>
            </a:r>
          </a:p>
          <a:p>
            <a:r>
              <a:rPr lang="fr-FR" dirty="0">
                <a:solidFill>
                  <a:srgbClr val="00373E"/>
                </a:solidFill>
                <a:latin typeface="Calibri"/>
                <a:cs typeface="Calibri"/>
              </a:rPr>
              <a:t>2020-05-04 Leçons de résilience d’un non-loti de Ouagadougou face au COVID 19, Léandre, Ouagadougou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-05-06 </a:t>
            </a:r>
            <a:r>
              <a:rPr lang="fr-FR" b="1" dirty="0">
                <a:solidFill>
                  <a:srgbClr val="00373E"/>
                </a:solidFill>
                <a:latin typeface="Calibri"/>
                <a:cs typeface="Calibri"/>
              </a:rPr>
              <a:t>Des pêcheurs sierra-léonais se révoltent après une mesure anti-coronavirus</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-06-04 RCA : </a:t>
            </a:r>
            <a:r>
              <a:rPr lang="fr-FR" b="1" dirty="0">
                <a:solidFill>
                  <a:srgbClr val="00373E"/>
                </a:solidFill>
                <a:latin typeface="Calibri"/>
                <a:cs typeface="Calibri"/>
              </a:rPr>
              <a:t>des Pygmées centrafricains incités à se confiner en forêt pour se protéger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-06-16 </a:t>
            </a:r>
            <a:r>
              <a:rPr lang="fr-FR" b="1" dirty="0">
                <a:solidFill>
                  <a:srgbClr val="00373E"/>
                </a:solidFill>
                <a:latin typeface="Calibri"/>
                <a:cs typeface="Calibri"/>
              </a:rPr>
              <a:t>RDC Sud-Kivu : vive tension à </a:t>
            </a:r>
            <a:r>
              <a:rPr lang="fr-FR" b="1" dirty="0" err="1">
                <a:solidFill>
                  <a:srgbClr val="00373E"/>
                </a:solidFill>
                <a:latin typeface="Calibri"/>
                <a:cs typeface="Calibri"/>
              </a:rPr>
              <a:t>Bagira</a:t>
            </a:r>
            <a:r>
              <a:rPr lang="fr-FR" b="1" dirty="0">
                <a:solidFill>
                  <a:srgbClr val="00373E"/>
                </a:solidFill>
                <a:latin typeface="Calibri"/>
                <a:cs typeface="Calibri"/>
              </a:rPr>
              <a:t>, après le meurtre d'un jeune pour non port de masque de protection </a:t>
            </a:r>
            <a:r>
              <a:rPr lang="fr-FR" b="1" dirty="0">
                <a:latin typeface="Calibri"/>
                <a:cs typeface="Calibri"/>
              </a:rPr>
              <a:t> </a:t>
            </a:r>
          </a:p>
          <a:p>
            <a:endParaRPr lang="fr-FR" b="1" dirty="0" smtClean="0">
              <a:solidFill>
                <a:srgbClr val="660066"/>
              </a:solidFill>
              <a:latin typeface="Calibri"/>
              <a:cs typeface="Calibri"/>
            </a:endParaRPr>
          </a:p>
        </p:txBody>
      </p:sp>
    </p:spTree>
    <p:extLst>
      <p:ext uri="{BB962C8B-B14F-4D97-AF65-F5344CB8AC3E}">
        <p14:creationId xmlns:p14="http://schemas.microsoft.com/office/powerpoint/2010/main" val="260562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2008bd Pahe racke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4749" y="3462338"/>
            <a:ext cx="3315385" cy="2796810"/>
          </a:xfrm>
          <a:prstGeom prst="rect">
            <a:avLst/>
          </a:prstGeom>
        </p:spPr>
      </p:pic>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Politique, </a:t>
            </a:r>
            <a:r>
              <a:rPr lang="fr-FR" sz="2800" b="1" dirty="0" smtClean="0">
                <a:solidFill>
                  <a:srgbClr val="E89E00"/>
                </a:solidFill>
              </a:rPr>
              <a:t>économie bd, photos</a:t>
            </a:r>
            <a:endParaRPr lang="fr-FR" sz="2800" b="1" dirty="0">
              <a:solidFill>
                <a:srgbClr val="E89E00"/>
              </a:solidFill>
            </a:endParaRPr>
          </a:p>
        </p:txBody>
      </p:sp>
      <p:pic>
        <p:nvPicPr>
          <p:cNvPr id="3" name="Image 2" descr="2007bd Pahe colonisation Ch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1568" y="0"/>
            <a:ext cx="4501041" cy="3462339"/>
          </a:xfrm>
          <a:prstGeom prst="rect">
            <a:avLst/>
          </a:prstGeom>
        </p:spPr>
      </p:pic>
      <p:pic>
        <p:nvPicPr>
          <p:cNvPr id="4" name="Image 3" descr="2008bd Pahe colonisati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5236412" cy="3313667"/>
          </a:xfrm>
          <a:prstGeom prst="rect">
            <a:avLst/>
          </a:prstGeom>
        </p:spPr>
      </p:pic>
      <p:pic>
        <p:nvPicPr>
          <p:cNvPr id="6" name="Image 5" descr="2008bd Pahe europeens.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83757"/>
            <a:ext cx="3002066" cy="2946729"/>
          </a:xfrm>
          <a:prstGeom prst="rect">
            <a:avLst/>
          </a:prstGeom>
        </p:spPr>
      </p:pic>
      <p:pic>
        <p:nvPicPr>
          <p:cNvPr id="8" name="Image 7" descr="2009bd Charb francafrique chin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48520" y="0"/>
            <a:ext cx="2443480" cy="3462338"/>
          </a:xfrm>
          <a:prstGeom prst="rect">
            <a:avLst/>
          </a:prstGeom>
        </p:spPr>
      </p:pic>
      <p:pic>
        <p:nvPicPr>
          <p:cNvPr id="9" name="Image 8" descr="PHOTO-2020-04-03-19-50-26.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89821" y="3462338"/>
            <a:ext cx="2280608" cy="2768149"/>
          </a:xfrm>
          <a:prstGeom prst="rect">
            <a:avLst/>
          </a:prstGeom>
        </p:spPr>
      </p:pic>
      <p:pic>
        <p:nvPicPr>
          <p:cNvPr id="10" name="Image 9" descr="2020-04 bd Eneko la ma#DFE5.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79545" y="3437501"/>
            <a:ext cx="3937042" cy="2785458"/>
          </a:xfrm>
          <a:prstGeom prst="rect">
            <a:avLst/>
          </a:prstGeom>
        </p:spPr>
      </p:pic>
    </p:spTree>
    <p:extLst>
      <p:ext uri="{BB962C8B-B14F-4D97-AF65-F5344CB8AC3E}">
        <p14:creationId xmlns:p14="http://schemas.microsoft.com/office/powerpoint/2010/main" val="68343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Politique, économie</a:t>
            </a:r>
          </a:p>
        </p:txBody>
      </p:sp>
      <p:sp>
        <p:nvSpPr>
          <p:cNvPr id="7" name="Rectangle 6"/>
          <p:cNvSpPr/>
          <p:nvPr/>
        </p:nvSpPr>
        <p:spPr>
          <a:xfrm>
            <a:off x="220856" y="165213"/>
            <a:ext cx="11691621" cy="6186310"/>
          </a:xfrm>
          <a:prstGeom prst="rect">
            <a:avLst/>
          </a:prstGeom>
        </p:spPr>
        <p:txBody>
          <a:bodyPr wrap="square">
            <a:spAutoFit/>
          </a:bodyPr>
          <a:lstStyle/>
          <a:p>
            <a:r>
              <a:rPr lang="fr-FR" dirty="0" smtClean="0">
                <a:solidFill>
                  <a:srgbClr val="00373E"/>
                </a:solidFill>
                <a:latin typeface="Calibri"/>
                <a:cs typeface="Calibri"/>
              </a:rPr>
              <a:t>2020</a:t>
            </a:r>
            <a:r>
              <a:rPr lang="fr-FR" dirty="0">
                <a:solidFill>
                  <a:srgbClr val="00373E"/>
                </a:solidFill>
                <a:latin typeface="Calibri"/>
                <a:cs typeface="Calibri"/>
              </a:rPr>
              <a:t>-03-23 Maroc : réseaux sociaux, l’étau se </a:t>
            </a:r>
            <a:r>
              <a:rPr lang="fr-FR" dirty="0" smtClean="0">
                <a:solidFill>
                  <a:srgbClr val="00373E"/>
                </a:solidFill>
                <a:latin typeface="Calibri"/>
                <a:cs typeface="Calibri"/>
              </a:rPr>
              <a:t>resserre</a:t>
            </a:r>
          </a:p>
          <a:p>
            <a:r>
              <a:rPr lang="fr-FR" dirty="0" smtClean="0">
                <a:solidFill>
                  <a:srgbClr val="00373E"/>
                </a:solidFill>
                <a:latin typeface="Calibri"/>
                <a:cs typeface="Calibri"/>
              </a:rPr>
              <a:t> </a:t>
            </a:r>
            <a:r>
              <a:rPr lang="fr-FR" b="1" dirty="0">
                <a:solidFill>
                  <a:srgbClr val="00373E"/>
                </a:solidFill>
                <a:latin typeface="Calibri"/>
                <a:cs typeface="Calibri"/>
              </a:rPr>
              <a:t>2020-03-23 Maroc : les ‘‘</a:t>
            </a:r>
            <a:r>
              <a:rPr lang="fr-FR" b="1" dirty="0" err="1">
                <a:solidFill>
                  <a:srgbClr val="00373E"/>
                </a:solidFill>
                <a:latin typeface="Calibri"/>
                <a:cs typeface="Calibri"/>
              </a:rPr>
              <a:t>fake</a:t>
            </a:r>
            <a:r>
              <a:rPr lang="fr-FR" b="1" dirty="0">
                <a:solidFill>
                  <a:srgbClr val="00373E"/>
                </a:solidFill>
                <a:latin typeface="Calibri"/>
                <a:cs typeface="Calibri"/>
              </a:rPr>
              <a:t> news’’ du jour </a:t>
            </a:r>
            <a:r>
              <a:rPr lang="fr-FR" b="1" cap="small" dirty="0">
                <a:solidFill>
                  <a:srgbClr val="00373E"/>
                </a:solidFill>
                <a:latin typeface="Calibri"/>
                <a:cs typeface="Calibri"/>
              </a:rPr>
              <a:t>{rumeurs}  {*}</a:t>
            </a:r>
            <a:endParaRPr lang="fr-FR" b="1" dirty="0">
              <a:solidFill>
                <a:srgbClr val="00373E"/>
              </a:solidFill>
              <a:latin typeface="Calibri"/>
              <a:cs typeface="Calibri"/>
            </a:endParaRPr>
          </a:p>
          <a:p>
            <a:r>
              <a:rPr lang="fr-FR" dirty="0">
                <a:solidFill>
                  <a:srgbClr val="00373E"/>
                </a:solidFill>
                <a:latin typeface="Calibri"/>
                <a:cs typeface="Calibri"/>
              </a:rPr>
              <a:t>2020-03-23 Maroc : l’ONEE dément les rumeurs sur la </a:t>
            </a:r>
            <a:r>
              <a:rPr lang="fr-FR" b="1" dirty="0">
                <a:solidFill>
                  <a:srgbClr val="00373E"/>
                </a:solidFill>
                <a:latin typeface="Calibri"/>
                <a:cs typeface="Calibri"/>
              </a:rPr>
              <a:t>suspension du règlement des factures d’eau </a:t>
            </a:r>
            <a:endParaRPr lang="fr-FR" b="1" dirty="0" smtClean="0">
              <a:solidFill>
                <a:srgbClr val="00373E"/>
              </a:solidFill>
              <a:latin typeface="Calibri"/>
              <a:cs typeface="Calibri"/>
            </a:endParaRPr>
          </a:p>
          <a:p>
            <a:r>
              <a:rPr lang="fr-FR" dirty="0">
                <a:solidFill>
                  <a:srgbClr val="00373E"/>
                </a:solidFill>
                <a:latin typeface="Calibri"/>
                <a:cs typeface="Calibri"/>
              </a:rPr>
              <a:t>2020-03-24 Côte d’Ivoire : " nous sommes tous égaux devant la loi et devant la maladie" Alassane </a:t>
            </a:r>
            <a:r>
              <a:rPr lang="fr-FR" dirty="0" smtClean="0">
                <a:solidFill>
                  <a:srgbClr val="00373E"/>
                </a:solidFill>
                <a:latin typeface="Calibri"/>
                <a:cs typeface="Calibri"/>
              </a:rPr>
              <a:t>Ouattara</a:t>
            </a:r>
          </a:p>
          <a:p>
            <a:r>
              <a:rPr lang="fr-FR" dirty="0" smtClean="0">
                <a:solidFill>
                  <a:srgbClr val="00373E"/>
                </a:solidFill>
                <a:latin typeface="Calibri"/>
                <a:cs typeface="Calibri"/>
              </a:rPr>
              <a:t> </a:t>
            </a:r>
            <a:r>
              <a:rPr lang="fr-FR" dirty="0">
                <a:solidFill>
                  <a:srgbClr val="00373E"/>
                </a:solidFill>
                <a:latin typeface="Calibri"/>
                <a:cs typeface="Calibri"/>
              </a:rPr>
              <a:t>2020-03-25 </a:t>
            </a:r>
            <a:r>
              <a:rPr lang="fr-FR" b="1" dirty="0" smtClean="0">
                <a:solidFill>
                  <a:srgbClr val="00373E"/>
                </a:solidFill>
                <a:latin typeface="Calibri"/>
                <a:cs typeface="Calibri"/>
              </a:rPr>
              <a:t>Algérie : appel à la mobilisation des associations et représentants des malades </a:t>
            </a:r>
          </a:p>
          <a:p>
            <a:r>
              <a:rPr lang="fr-FR" dirty="0">
                <a:solidFill>
                  <a:srgbClr val="00373E"/>
                </a:solidFill>
                <a:latin typeface="Calibri"/>
                <a:cs typeface="Calibri"/>
              </a:rPr>
              <a:t>2020-04-06 Lutte contre le Coronavirus…ces entreprises qui font honte au Sénégal </a:t>
            </a:r>
            <a:endParaRPr lang="fr-FR" dirty="0" smtClean="0">
              <a:solidFill>
                <a:srgbClr val="00373E"/>
              </a:solidFill>
              <a:latin typeface="Calibri"/>
              <a:cs typeface="Calibri"/>
            </a:endParaRPr>
          </a:p>
          <a:p>
            <a:r>
              <a:rPr lang="fr-FR" dirty="0">
                <a:solidFill>
                  <a:srgbClr val="00373E"/>
                </a:solidFill>
                <a:latin typeface="Calibri"/>
                <a:cs typeface="Calibri"/>
              </a:rPr>
              <a:t>2020-04-06 Côte d’Ivoire : </a:t>
            </a:r>
            <a:r>
              <a:rPr lang="fr-FR" b="1" dirty="0">
                <a:solidFill>
                  <a:srgbClr val="00373E"/>
                </a:solidFill>
                <a:latin typeface="Calibri"/>
                <a:cs typeface="Calibri"/>
              </a:rPr>
              <a:t>le monde rural dans l’angoisse totale face au Covid-19 </a:t>
            </a:r>
            <a:endParaRPr lang="fr-FR" b="1" dirty="0" smtClean="0">
              <a:solidFill>
                <a:srgbClr val="00373E"/>
              </a:solidFill>
              <a:latin typeface="Calibri"/>
              <a:cs typeface="Calibri"/>
            </a:endParaRPr>
          </a:p>
          <a:p>
            <a:r>
              <a:rPr lang="fr-FR" dirty="0">
                <a:solidFill>
                  <a:srgbClr val="00373E"/>
                </a:solidFill>
                <a:latin typeface="Calibri"/>
                <a:cs typeface="Calibri"/>
              </a:rPr>
              <a:t>2020-04-07 </a:t>
            </a:r>
            <a:r>
              <a:rPr lang="fr-FR" b="1" dirty="0">
                <a:solidFill>
                  <a:srgbClr val="00373E"/>
                </a:solidFill>
                <a:latin typeface="Calibri"/>
                <a:cs typeface="Calibri"/>
              </a:rPr>
              <a:t>RDC : la milice ADF sème la terreur à Béni sur fond du </a:t>
            </a:r>
            <a:r>
              <a:rPr lang="fr-FR" b="1" dirty="0" smtClean="0">
                <a:solidFill>
                  <a:srgbClr val="00373E"/>
                </a:solidFill>
                <a:latin typeface="Calibri"/>
                <a:cs typeface="Calibri"/>
              </a:rPr>
              <a:t> </a:t>
            </a:r>
            <a:r>
              <a:rPr lang="fr-FR" b="1" dirty="0">
                <a:solidFill>
                  <a:srgbClr val="00373E"/>
                </a:solidFill>
                <a:latin typeface="Calibri"/>
                <a:cs typeface="Calibri"/>
              </a:rPr>
              <a:t>coronavirus </a:t>
            </a:r>
            <a:endParaRPr lang="fr-FR" b="1" dirty="0" smtClean="0">
              <a:solidFill>
                <a:srgbClr val="00373E"/>
              </a:solidFill>
              <a:latin typeface="Calibri"/>
              <a:cs typeface="Calibri"/>
            </a:endParaRPr>
          </a:p>
          <a:p>
            <a:r>
              <a:rPr lang="fr-FR" dirty="0">
                <a:solidFill>
                  <a:srgbClr val="00373E"/>
                </a:solidFill>
                <a:latin typeface="Calibri"/>
                <a:cs typeface="Calibri"/>
              </a:rPr>
              <a:t>2020-04-11 Mayotte - Saïd Omar </a:t>
            </a:r>
            <a:r>
              <a:rPr lang="fr-FR" dirty="0" err="1">
                <a:solidFill>
                  <a:srgbClr val="00373E"/>
                </a:solidFill>
                <a:latin typeface="Calibri"/>
                <a:cs typeface="Calibri"/>
              </a:rPr>
              <a:t>Oili</a:t>
            </a:r>
            <a:r>
              <a:rPr lang="fr-FR" dirty="0">
                <a:solidFill>
                  <a:srgbClr val="00373E"/>
                </a:solidFill>
                <a:latin typeface="Calibri"/>
                <a:cs typeface="Calibri"/>
              </a:rPr>
              <a:t> : on peut à nouveau payer son carburant en liquide ! </a:t>
            </a:r>
            <a:endParaRPr lang="fr-FR" dirty="0" smtClean="0">
              <a:solidFill>
                <a:srgbClr val="00373E"/>
              </a:solidFill>
              <a:latin typeface="Calibri"/>
              <a:cs typeface="Calibri"/>
            </a:endParaRPr>
          </a:p>
          <a:p>
            <a:r>
              <a:rPr lang="fr-FR" b="1" dirty="0">
                <a:solidFill>
                  <a:srgbClr val="00373E"/>
                </a:solidFill>
                <a:latin typeface="Calibri"/>
                <a:cs typeface="Calibri"/>
              </a:rPr>
              <a:t>2020-04-13 En Afrique, des mesures d’exception qui menacent les libertés </a:t>
            </a:r>
            <a:r>
              <a:rPr lang="fr-FR" b="1" dirty="0" smtClean="0">
                <a:solidFill>
                  <a:srgbClr val="00373E"/>
                </a:solidFill>
                <a:latin typeface="Calibri"/>
                <a:cs typeface="Calibri"/>
              </a:rPr>
              <a:t>publiques</a:t>
            </a:r>
          </a:p>
          <a:p>
            <a:r>
              <a:rPr lang="fr-FR" dirty="0">
                <a:solidFill>
                  <a:srgbClr val="00373E"/>
                </a:solidFill>
                <a:latin typeface="Calibri"/>
                <a:cs typeface="Calibri"/>
              </a:rPr>
              <a:t>2020-04-15 </a:t>
            </a:r>
            <a:r>
              <a:rPr lang="fr-FR" b="1" dirty="0">
                <a:solidFill>
                  <a:srgbClr val="00373E"/>
                </a:solidFill>
                <a:latin typeface="Calibri"/>
                <a:cs typeface="Calibri"/>
              </a:rPr>
              <a:t>RDC Véranda </a:t>
            </a:r>
            <a:r>
              <a:rPr lang="fr-FR" b="1" dirty="0" err="1">
                <a:solidFill>
                  <a:srgbClr val="00373E"/>
                </a:solidFill>
                <a:latin typeface="Calibri"/>
                <a:cs typeface="Calibri"/>
              </a:rPr>
              <a:t>Mutsanga</a:t>
            </a:r>
            <a:r>
              <a:rPr lang="fr-FR" b="1" dirty="0">
                <a:solidFill>
                  <a:srgbClr val="00373E"/>
                </a:solidFill>
                <a:latin typeface="Calibri"/>
                <a:cs typeface="Calibri"/>
              </a:rPr>
              <a:t> </a:t>
            </a:r>
            <a:r>
              <a:rPr lang="fr-FR" dirty="0">
                <a:solidFill>
                  <a:srgbClr val="00373E"/>
                </a:solidFill>
                <a:latin typeface="Calibri"/>
                <a:cs typeface="Calibri"/>
              </a:rPr>
              <a:t>: "Les mesures pour lutter contre corona ne tenant pas compte de la survie des citoyens, sources d'insécurité » </a:t>
            </a:r>
            <a:endParaRPr lang="fr-FR" dirty="0" smtClean="0">
              <a:solidFill>
                <a:srgbClr val="00373E"/>
              </a:solidFill>
              <a:latin typeface="Calibri"/>
              <a:cs typeface="Calibri"/>
            </a:endParaRPr>
          </a:p>
          <a:p>
            <a:r>
              <a:rPr lang="fr-FR" b="1" dirty="0">
                <a:solidFill>
                  <a:srgbClr val="00373E"/>
                </a:solidFill>
                <a:latin typeface="Calibri"/>
                <a:cs typeface="Calibri"/>
              </a:rPr>
              <a:t>2020-05-06 RDC, Béni : pénurie d’eau depuis l’annonce de la gratuité </a:t>
            </a:r>
            <a:endParaRPr lang="fr-FR" b="1" dirty="0" smtClean="0">
              <a:solidFill>
                <a:srgbClr val="00373E"/>
              </a:solidFill>
              <a:latin typeface="Calibri"/>
              <a:cs typeface="Calibri"/>
            </a:endParaRPr>
          </a:p>
          <a:p>
            <a:r>
              <a:rPr lang="fr-FR" b="1" dirty="0">
                <a:solidFill>
                  <a:srgbClr val="00373E"/>
                </a:solidFill>
                <a:latin typeface="Calibri"/>
                <a:cs typeface="Calibri"/>
              </a:rPr>
              <a:t>2020-05-12 Guinée : sept morts dans des heurts liés au coronavirus et à l'électricité </a:t>
            </a:r>
            <a:endParaRPr lang="fr-FR" b="1" dirty="0" smtClean="0">
              <a:solidFill>
                <a:srgbClr val="00373E"/>
              </a:solidFill>
              <a:latin typeface="Calibri"/>
              <a:cs typeface="Calibri"/>
            </a:endParaRPr>
          </a:p>
          <a:p>
            <a:r>
              <a:rPr lang="fr-FR" b="1" dirty="0" smtClean="0">
                <a:solidFill>
                  <a:srgbClr val="00373E"/>
                </a:solidFill>
                <a:latin typeface="Calibri"/>
                <a:cs typeface="Calibri"/>
              </a:rPr>
              <a:t> </a:t>
            </a:r>
            <a:r>
              <a:rPr lang="fr-FR" dirty="0">
                <a:solidFill>
                  <a:srgbClr val="00373E"/>
                </a:solidFill>
                <a:latin typeface="Calibri"/>
                <a:cs typeface="Calibri"/>
              </a:rPr>
              <a:t>2020-05-17 RDC, Nord-Kivu : 5 morts à </a:t>
            </a:r>
            <a:r>
              <a:rPr lang="fr-FR" dirty="0" err="1">
                <a:solidFill>
                  <a:srgbClr val="00373E"/>
                </a:solidFill>
                <a:latin typeface="Calibri"/>
                <a:cs typeface="Calibri"/>
              </a:rPr>
              <a:t>Masange</a:t>
            </a:r>
            <a:r>
              <a:rPr lang="fr-FR" dirty="0">
                <a:solidFill>
                  <a:srgbClr val="00373E"/>
                </a:solidFill>
                <a:latin typeface="Calibri"/>
                <a:cs typeface="Calibri"/>
              </a:rPr>
              <a:t>, dont 4 miliciens lynchés par la population </a:t>
            </a:r>
            <a:endParaRPr lang="fr-FR" dirty="0" smtClean="0">
              <a:solidFill>
                <a:srgbClr val="00373E"/>
              </a:solidFill>
              <a:latin typeface="Calibri"/>
              <a:cs typeface="Calibri"/>
            </a:endParaRPr>
          </a:p>
          <a:p>
            <a:r>
              <a:rPr lang="fr-FR" b="1" dirty="0">
                <a:solidFill>
                  <a:srgbClr val="00373E"/>
                </a:solidFill>
                <a:latin typeface="Calibri"/>
                <a:cs typeface="Calibri"/>
              </a:rPr>
              <a:t>2020-06-08 Sénégal : comment le riz de Mansour Faye a échappé aux ayants droits </a:t>
            </a:r>
            <a:endParaRPr lang="fr-FR" b="1" dirty="0" smtClean="0">
              <a:solidFill>
                <a:srgbClr val="00373E"/>
              </a:solidFill>
              <a:latin typeface="Calibri"/>
              <a:cs typeface="Calibri"/>
            </a:endParaRPr>
          </a:p>
          <a:p>
            <a:r>
              <a:rPr lang="fr-FR" b="1" dirty="0">
                <a:solidFill>
                  <a:srgbClr val="00373E"/>
                </a:solidFill>
                <a:latin typeface="Calibri"/>
                <a:cs typeface="Calibri"/>
              </a:rPr>
              <a:t>2020-06-10 RDC : le Dr </a:t>
            </a:r>
            <a:r>
              <a:rPr lang="fr-FR" b="1" dirty="0" err="1">
                <a:solidFill>
                  <a:srgbClr val="00373E"/>
                </a:solidFill>
                <a:latin typeface="Calibri"/>
                <a:cs typeface="Calibri"/>
              </a:rPr>
              <a:t>Mukwege</a:t>
            </a:r>
            <a:r>
              <a:rPr lang="fr-FR" b="1" dirty="0">
                <a:solidFill>
                  <a:srgbClr val="00373E"/>
                </a:solidFill>
                <a:latin typeface="Calibri"/>
                <a:cs typeface="Calibri"/>
              </a:rPr>
              <a:t> démissionne de la présidence de la commission santé pour la riposte contre le Coronavirus au Sud-</a:t>
            </a:r>
            <a:r>
              <a:rPr lang="fr-FR" b="1" dirty="0" smtClean="0">
                <a:solidFill>
                  <a:srgbClr val="00373E"/>
                </a:solidFill>
                <a:latin typeface="Calibri"/>
                <a:cs typeface="Calibri"/>
              </a:rPr>
              <a:t>Kivu</a:t>
            </a:r>
          </a:p>
          <a:p>
            <a:r>
              <a:rPr lang="fr-FR" b="1" dirty="0">
                <a:solidFill>
                  <a:srgbClr val="00373E"/>
                </a:solidFill>
                <a:latin typeface="Calibri"/>
                <a:cs typeface="Calibri"/>
              </a:rPr>
              <a:t>2020-06-10 RDC - Kinshasa : une manifestation des vendeurs du marché central fait trois morts » </a:t>
            </a:r>
            <a:endParaRPr lang="fr-FR" b="1" dirty="0" smtClean="0">
              <a:solidFill>
                <a:srgbClr val="00373E"/>
              </a:solidFill>
              <a:latin typeface="Calibri"/>
              <a:cs typeface="Calibri"/>
            </a:endParaRPr>
          </a:p>
          <a:p>
            <a:r>
              <a:rPr lang="fr-FR" dirty="0">
                <a:solidFill>
                  <a:srgbClr val="00373E"/>
                </a:solidFill>
                <a:latin typeface="Calibri"/>
                <a:cs typeface="Calibri"/>
              </a:rPr>
              <a:t>2020-06-12 </a:t>
            </a:r>
            <a:r>
              <a:rPr lang="fr-FR" b="1" dirty="0" err="1">
                <a:solidFill>
                  <a:srgbClr val="00373E"/>
                </a:solidFill>
                <a:latin typeface="Calibri"/>
                <a:cs typeface="Calibri"/>
              </a:rPr>
              <a:t>Leaked</a:t>
            </a:r>
            <a:r>
              <a:rPr lang="fr-FR" b="1" dirty="0">
                <a:solidFill>
                  <a:srgbClr val="00373E"/>
                </a:solidFill>
                <a:latin typeface="Calibri"/>
                <a:cs typeface="Calibri"/>
              </a:rPr>
              <a:t> </a:t>
            </a:r>
            <a:r>
              <a:rPr lang="fr-FR" b="1" dirty="0" err="1">
                <a:solidFill>
                  <a:srgbClr val="00373E"/>
                </a:solidFill>
                <a:latin typeface="Calibri"/>
                <a:cs typeface="Calibri"/>
              </a:rPr>
              <a:t>review</a:t>
            </a:r>
            <a:r>
              <a:rPr lang="fr-FR" b="1" dirty="0">
                <a:solidFill>
                  <a:srgbClr val="00373E"/>
                </a:solidFill>
                <a:latin typeface="Calibri"/>
                <a:cs typeface="Calibri"/>
              </a:rPr>
              <a:t> exposes </a:t>
            </a:r>
            <a:r>
              <a:rPr lang="fr-FR" b="1" dirty="0" err="1">
                <a:solidFill>
                  <a:srgbClr val="00373E"/>
                </a:solidFill>
                <a:latin typeface="Calibri"/>
                <a:cs typeface="Calibri"/>
              </a:rPr>
              <a:t>scale</a:t>
            </a:r>
            <a:r>
              <a:rPr lang="fr-FR" b="1" dirty="0">
                <a:solidFill>
                  <a:srgbClr val="00373E"/>
                </a:solidFill>
                <a:latin typeface="Calibri"/>
                <a:cs typeface="Calibri"/>
              </a:rPr>
              <a:t> of </a:t>
            </a:r>
            <a:r>
              <a:rPr lang="fr-FR" b="1" dirty="0" err="1">
                <a:solidFill>
                  <a:srgbClr val="00373E"/>
                </a:solidFill>
                <a:latin typeface="Calibri"/>
                <a:cs typeface="Calibri"/>
              </a:rPr>
              <a:t>aid</a:t>
            </a:r>
            <a:r>
              <a:rPr lang="fr-FR" b="1" dirty="0">
                <a:solidFill>
                  <a:srgbClr val="00373E"/>
                </a:solidFill>
                <a:latin typeface="Calibri"/>
                <a:cs typeface="Calibri"/>
              </a:rPr>
              <a:t> corruption and abuse in </a:t>
            </a:r>
            <a:r>
              <a:rPr lang="fr-FR" b="1" dirty="0" smtClean="0">
                <a:solidFill>
                  <a:srgbClr val="00373E"/>
                </a:solidFill>
                <a:latin typeface="Calibri"/>
                <a:cs typeface="Calibri"/>
              </a:rPr>
              <a:t>Congo</a:t>
            </a:r>
          </a:p>
          <a:p>
            <a:r>
              <a:rPr lang="fr-FR" b="1" dirty="0">
                <a:solidFill>
                  <a:srgbClr val="00373E"/>
                </a:solidFill>
                <a:latin typeface="Calibri"/>
                <a:cs typeface="Calibri"/>
              </a:rPr>
              <a:t>2020-06-22 Guinée: une véritable nébuleuse autour de la gestion des fonds mobilisés</a:t>
            </a:r>
          </a:p>
          <a:p>
            <a:r>
              <a:rPr lang="fr-FR" dirty="0" smtClean="0"/>
              <a:t> </a:t>
            </a:r>
            <a:endParaRPr lang="fr-FR" b="1" dirty="0" smtClean="0">
              <a:latin typeface="Calibri"/>
              <a:cs typeface="Calibri"/>
            </a:endParaRPr>
          </a:p>
        </p:txBody>
      </p:sp>
    </p:spTree>
    <p:extLst>
      <p:ext uri="{BB962C8B-B14F-4D97-AF65-F5344CB8AC3E}">
        <p14:creationId xmlns:p14="http://schemas.microsoft.com/office/powerpoint/2010/main" val="381873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HOTO-2020-04-03-08-15-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0549" y="0"/>
            <a:ext cx="3564685" cy="3434590"/>
          </a:xfrm>
          <a:prstGeom prst="rect">
            <a:avLst/>
          </a:prstGeom>
        </p:spPr>
      </p:pic>
      <p:sp>
        <p:nvSpPr>
          <p:cNvPr id="5" name="Rectangle 4"/>
          <p:cNvSpPr/>
          <p:nvPr/>
        </p:nvSpPr>
        <p:spPr>
          <a:xfrm>
            <a:off x="0" y="6364414"/>
            <a:ext cx="12192000" cy="523220"/>
          </a:xfrm>
          <a:prstGeom prst="rect">
            <a:avLst/>
          </a:prstGeom>
        </p:spPr>
        <p:txBody>
          <a:bodyPr wrap="square">
            <a:spAutoFit/>
          </a:bodyPr>
          <a:lstStyle/>
          <a:p>
            <a:pPr algn="ctr"/>
            <a:r>
              <a:rPr lang="fr-FR" sz="2800" b="1" dirty="0" smtClean="0">
                <a:solidFill>
                  <a:srgbClr val="E89E00"/>
                </a:solidFill>
              </a:rPr>
              <a:t>Religion bd photos</a:t>
            </a:r>
            <a:endParaRPr lang="fr-FR" sz="2800" b="1" dirty="0">
              <a:solidFill>
                <a:srgbClr val="E89E00"/>
              </a:solidFill>
            </a:endParaRPr>
          </a:p>
        </p:txBody>
      </p:sp>
      <p:sp>
        <p:nvSpPr>
          <p:cNvPr id="7" name="Rectangle 6"/>
          <p:cNvSpPr/>
          <p:nvPr/>
        </p:nvSpPr>
        <p:spPr>
          <a:xfrm>
            <a:off x="220856" y="165213"/>
            <a:ext cx="11802049" cy="369332"/>
          </a:xfrm>
          <a:prstGeom prst="rect">
            <a:avLst/>
          </a:prstGeom>
        </p:spPr>
        <p:txBody>
          <a:bodyPr wrap="square">
            <a:spAutoFit/>
          </a:bodyPr>
          <a:lstStyle/>
          <a:p>
            <a:r>
              <a:rPr lang="fr-FR" b="1" dirty="0" smtClean="0">
                <a:latin typeface="Calibri"/>
                <a:cs typeface="Calibri"/>
              </a:rPr>
              <a:t> </a:t>
            </a:r>
            <a:endParaRPr lang="fr-FR" b="1" dirty="0" smtClean="0">
              <a:solidFill>
                <a:srgbClr val="00373E"/>
              </a:solidFill>
              <a:latin typeface="Calibri"/>
              <a:cs typeface="Calibri"/>
            </a:endParaRPr>
          </a:p>
        </p:txBody>
      </p:sp>
      <p:pic>
        <p:nvPicPr>
          <p:cNvPr id="2" name="Image 1" descr="IMG-289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3486094" cy="2581999"/>
          </a:xfrm>
          <a:prstGeom prst="rect">
            <a:avLst/>
          </a:prstGeom>
        </p:spPr>
      </p:pic>
      <p:pic>
        <p:nvPicPr>
          <p:cNvPr id="3" name="Image 2" descr="2020-03 Italie Rome pap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4818" y="-41871"/>
            <a:ext cx="5147182" cy="2893089"/>
          </a:xfrm>
          <a:prstGeom prst="rect">
            <a:avLst/>
          </a:prstGeom>
        </p:spPr>
      </p:pic>
      <p:pic>
        <p:nvPicPr>
          <p:cNvPr id="4" name="Image 3" descr="IMG-366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619185"/>
            <a:ext cx="3505787" cy="3672294"/>
          </a:xfrm>
          <a:prstGeom prst="rect">
            <a:avLst/>
          </a:prstGeom>
        </p:spPr>
      </p:pic>
      <p:pic>
        <p:nvPicPr>
          <p:cNvPr id="6" name="Image 5" descr="Sans titre 3.jpe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53576" y="2738238"/>
            <a:ext cx="5138423" cy="3492249"/>
          </a:xfrm>
          <a:prstGeom prst="rect">
            <a:avLst/>
          </a:prstGeom>
        </p:spPr>
      </p:pic>
      <p:pic>
        <p:nvPicPr>
          <p:cNvPr id="9" name="Image 8" descr="voile masqu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7900" y="3041044"/>
            <a:ext cx="3566853" cy="3264650"/>
          </a:xfrm>
          <a:prstGeom prst="rect">
            <a:avLst/>
          </a:prstGeom>
        </p:spPr>
      </p:pic>
    </p:spTree>
    <p:extLst>
      <p:ext uri="{BB962C8B-B14F-4D97-AF65-F5344CB8AC3E}">
        <p14:creationId xmlns:p14="http://schemas.microsoft.com/office/powerpoint/2010/main" val="37927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Religion</a:t>
            </a:r>
          </a:p>
        </p:txBody>
      </p:sp>
      <p:sp>
        <p:nvSpPr>
          <p:cNvPr id="7" name="Rectangle 6"/>
          <p:cNvSpPr/>
          <p:nvPr/>
        </p:nvSpPr>
        <p:spPr>
          <a:xfrm>
            <a:off x="220856" y="165213"/>
            <a:ext cx="11802049" cy="4247317"/>
          </a:xfrm>
          <a:prstGeom prst="rect">
            <a:avLst/>
          </a:prstGeom>
        </p:spPr>
        <p:txBody>
          <a:bodyPr wrap="square">
            <a:spAutoFit/>
          </a:bodyPr>
          <a:lstStyle/>
          <a:p>
            <a:r>
              <a:rPr lang="fr-FR" dirty="0" smtClean="0">
                <a:solidFill>
                  <a:srgbClr val="00373E"/>
                </a:solidFill>
                <a:latin typeface="Calibri"/>
                <a:cs typeface="Calibri"/>
              </a:rPr>
              <a:t>2020</a:t>
            </a:r>
            <a:r>
              <a:rPr lang="fr-FR" dirty="0">
                <a:solidFill>
                  <a:srgbClr val="00373E"/>
                </a:solidFill>
                <a:latin typeface="Calibri"/>
                <a:cs typeface="Calibri"/>
              </a:rPr>
              <a:t>-02-08 Coronavirus : </a:t>
            </a:r>
            <a:r>
              <a:rPr lang="fr-FR" b="1" dirty="0">
                <a:solidFill>
                  <a:srgbClr val="00373E"/>
                </a:solidFill>
                <a:latin typeface="Calibri"/>
                <a:cs typeface="Calibri"/>
              </a:rPr>
              <a:t>un imam </a:t>
            </a:r>
            <a:r>
              <a:rPr lang="fr-FR" dirty="0">
                <a:solidFill>
                  <a:srgbClr val="00373E"/>
                </a:solidFill>
                <a:latin typeface="Calibri"/>
                <a:cs typeface="Calibri"/>
              </a:rPr>
              <a:t>contredit Bamba </a:t>
            </a:r>
            <a:r>
              <a:rPr lang="fr-FR" dirty="0" err="1">
                <a:solidFill>
                  <a:srgbClr val="00373E"/>
                </a:solidFill>
                <a:latin typeface="Calibri"/>
                <a:cs typeface="Calibri"/>
              </a:rPr>
              <a:t>Ndiaye</a:t>
            </a:r>
            <a:r>
              <a:rPr lang="fr-FR" dirty="0">
                <a:solidFill>
                  <a:srgbClr val="00373E"/>
                </a:solidFill>
                <a:latin typeface="Calibri"/>
                <a:cs typeface="Calibri"/>
              </a:rPr>
              <a:t> et </a:t>
            </a:r>
            <a:r>
              <a:rPr lang="fr-FR" b="1" dirty="0">
                <a:solidFill>
                  <a:srgbClr val="00373E"/>
                </a:solidFill>
                <a:latin typeface="Calibri"/>
                <a:cs typeface="Calibri"/>
              </a:rPr>
              <a:t>explique ce que veut dire le hadith du </a:t>
            </a:r>
            <a:r>
              <a:rPr lang="fr-FR" b="1" dirty="0" smtClean="0">
                <a:solidFill>
                  <a:srgbClr val="00373E"/>
                </a:solidFill>
                <a:latin typeface="Calibri"/>
                <a:cs typeface="Calibri"/>
              </a:rPr>
              <a:t>Prophète</a:t>
            </a:r>
          </a:p>
          <a:p>
            <a:r>
              <a:rPr lang="fr-FR" dirty="0" smtClean="0">
                <a:solidFill>
                  <a:srgbClr val="00373E"/>
                </a:solidFill>
                <a:latin typeface="Calibri"/>
                <a:cs typeface="Calibri"/>
              </a:rPr>
              <a:t>2020</a:t>
            </a:r>
            <a:r>
              <a:rPr lang="fr-FR" dirty="0">
                <a:solidFill>
                  <a:srgbClr val="00373E"/>
                </a:solidFill>
                <a:latin typeface="Calibri"/>
                <a:cs typeface="Calibri"/>
              </a:rPr>
              <a:t>-03-12 Invoquer Allah : le meilleur vaccin anti-coronavirus ! </a:t>
            </a:r>
            <a:endParaRPr lang="fr-FR" dirty="0" smtClean="0">
              <a:solidFill>
                <a:srgbClr val="00373E"/>
              </a:solidFill>
              <a:latin typeface="Calibri"/>
              <a:cs typeface="Calibri"/>
            </a:endParaRPr>
          </a:p>
          <a:p>
            <a:r>
              <a:rPr lang="fr-FR" dirty="0">
                <a:solidFill>
                  <a:srgbClr val="00373E"/>
                </a:solidFill>
                <a:latin typeface="Calibri"/>
                <a:cs typeface="Calibri"/>
              </a:rPr>
              <a:t>2020-03-18 Sénégal </a:t>
            </a:r>
            <a:r>
              <a:rPr lang="fr-FR" dirty="0" err="1">
                <a:solidFill>
                  <a:srgbClr val="00373E"/>
                </a:solidFill>
                <a:latin typeface="Calibri"/>
                <a:cs typeface="Calibri"/>
              </a:rPr>
              <a:t>Sedhiou-Covid</a:t>
            </a:r>
            <a:r>
              <a:rPr lang="fr-FR" dirty="0">
                <a:solidFill>
                  <a:srgbClr val="00373E"/>
                </a:solidFill>
                <a:latin typeface="Calibri"/>
                <a:cs typeface="Calibri"/>
              </a:rPr>
              <a:t> 19 : </a:t>
            </a:r>
            <a:r>
              <a:rPr lang="fr-FR" b="1" dirty="0">
                <a:solidFill>
                  <a:srgbClr val="00373E"/>
                </a:solidFill>
                <a:latin typeface="Calibri"/>
                <a:cs typeface="Calibri"/>
              </a:rPr>
              <a:t>la gendarmerie disperse un camp de circoncision à </a:t>
            </a:r>
            <a:r>
              <a:rPr lang="fr-FR" b="1" dirty="0" err="1">
                <a:solidFill>
                  <a:srgbClr val="00373E"/>
                </a:solidFill>
                <a:latin typeface="Calibri"/>
                <a:cs typeface="Calibri"/>
              </a:rPr>
              <a:t>Goudomp</a:t>
            </a:r>
            <a:r>
              <a:rPr lang="fr-FR" b="1" dirty="0">
                <a:solidFill>
                  <a:srgbClr val="00373E"/>
                </a:solidFill>
                <a:latin typeface="Calibri"/>
                <a:cs typeface="Calibri"/>
              </a:rPr>
              <a:t> </a:t>
            </a:r>
            <a:endParaRPr lang="fr-FR" b="1" dirty="0" smtClean="0">
              <a:solidFill>
                <a:srgbClr val="00373E"/>
              </a:solidFill>
              <a:latin typeface="Calibri"/>
              <a:cs typeface="Calibri"/>
            </a:endParaRPr>
          </a:p>
          <a:p>
            <a:r>
              <a:rPr lang="fr-FR" dirty="0">
                <a:solidFill>
                  <a:srgbClr val="00373E"/>
                </a:solidFill>
                <a:latin typeface="Calibri"/>
                <a:cs typeface="Calibri"/>
              </a:rPr>
              <a:t>2020-03-23 </a:t>
            </a:r>
            <a:r>
              <a:rPr lang="fr-FR" b="1" u="sng" dirty="0">
                <a:solidFill>
                  <a:srgbClr val="00373E"/>
                </a:solidFill>
                <a:latin typeface="Calibri"/>
                <a:cs typeface="Calibri"/>
                <a:hlinkClick r:id="rId2" tooltip="Tanzanie: le président John Magufuli refuse de fermer les églises"/>
              </a:rPr>
              <a:t>Tanzanie : le président John Magufuli refuse de fermer les églises</a:t>
            </a:r>
            <a:r>
              <a:rPr lang="fr-FR" b="1" dirty="0">
                <a:solidFill>
                  <a:srgbClr val="00373E"/>
                </a:solidFill>
                <a:latin typeface="Calibri"/>
                <a:cs typeface="Calibri"/>
              </a:rPr>
              <a:t> </a:t>
            </a:r>
            <a:endParaRPr lang="fr-FR" b="1" dirty="0" smtClean="0">
              <a:solidFill>
                <a:srgbClr val="00373E"/>
              </a:solidFill>
              <a:latin typeface="Calibri"/>
              <a:cs typeface="Calibri"/>
            </a:endParaRPr>
          </a:p>
          <a:p>
            <a:r>
              <a:rPr lang="fr-FR" dirty="0">
                <a:solidFill>
                  <a:srgbClr val="00373E"/>
                </a:solidFill>
                <a:latin typeface="Calibri"/>
                <a:cs typeface="Calibri"/>
              </a:rPr>
              <a:t>2020-03-29  </a:t>
            </a:r>
            <a:r>
              <a:rPr lang="fr-FR" b="1" dirty="0">
                <a:solidFill>
                  <a:srgbClr val="00373E"/>
                </a:solidFill>
                <a:latin typeface="Calibri"/>
                <a:cs typeface="Calibri"/>
              </a:rPr>
              <a:t>Sénégal, prière du vendredi : deux imams de mosquées à Saint-Louis cueillis puis relaxés </a:t>
            </a:r>
            <a:endParaRPr lang="fr-FR" b="1" dirty="0" smtClean="0">
              <a:solidFill>
                <a:srgbClr val="00373E"/>
              </a:solidFill>
              <a:latin typeface="Calibri"/>
              <a:cs typeface="Calibri"/>
            </a:endParaRPr>
          </a:p>
          <a:p>
            <a:r>
              <a:rPr lang="fr-FR" dirty="0">
                <a:solidFill>
                  <a:srgbClr val="00373E"/>
                </a:solidFill>
                <a:latin typeface="Calibri"/>
                <a:cs typeface="Calibri"/>
              </a:rPr>
              <a:t>2020-04-08 </a:t>
            </a:r>
            <a:r>
              <a:rPr lang="fr-FR" b="1" dirty="0">
                <a:solidFill>
                  <a:srgbClr val="00373E"/>
                </a:solidFill>
                <a:latin typeface="Calibri"/>
                <a:cs typeface="Calibri"/>
              </a:rPr>
              <a:t>Sénégal : le voile, la </a:t>
            </a:r>
            <a:r>
              <a:rPr lang="fr-FR" b="1" dirty="0" err="1">
                <a:solidFill>
                  <a:srgbClr val="00373E"/>
                </a:solidFill>
                <a:latin typeface="Calibri"/>
                <a:cs typeface="Calibri"/>
              </a:rPr>
              <a:t>burqa</a:t>
            </a:r>
            <a:r>
              <a:rPr lang="fr-FR" b="1" dirty="0">
                <a:solidFill>
                  <a:srgbClr val="00373E"/>
                </a:solidFill>
                <a:latin typeface="Calibri"/>
                <a:cs typeface="Calibri"/>
              </a:rPr>
              <a:t>, le masque et </a:t>
            </a:r>
            <a:r>
              <a:rPr lang="fr-FR" b="1" dirty="0" smtClean="0">
                <a:solidFill>
                  <a:srgbClr val="00373E"/>
                </a:solidFill>
                <a:latin typeface="Calibri"/>
                <a:cs typeface="Calibri"/>
              </a:rPr>
              <a:t>l’Occident</a:t>
            </a:r>
          </a:p>
          <a:p>
            <a:r>
              <a:rPr lang="fr-FR" dirty="0">
                <a:solidFill>
                  <a:srgbClr val="00373E"/>
                </a:solidFill>
                <a:latin typeface="Calibri"/>
                <a:cs typeface="Calibri"/>
              </a:rPr>
              <a:t>2020-04-08 Sénégal : la chronique d’Abdoulaye </a:t>
            </a:r>
            <a:r>
              <a:rPr lang="fr-FR" dirty="0" err="1">
                <a:solidFill>
                  <a:srgbClr val="00373E"/>
                </a:solidFill>
                <a:latin typeface="Calibri"/>
                <a:cs typeface="Calibri"/>
              </a:rPr>
              <a:t>Cissé</a:t>
            </a:r>
            <a:r>
              <a:rPr lang="fr-FR" dirty="0">
                <a:solidFill>
                  <a:srgbClr val="00373E"/>
                </a:solidFill>
                <a:latin typeface="Calibri"/>
                <a:cs typeface="Calibri"/>
              </a:rPr>
              <a:t> qui a fait mal à Touba </a:t>
            </a:r>
            <a:endParaRPr lang="fr-FR" dirty="0" smtClean="0">
              <a:solidFill>
                <a:srgbClr val="00373E"/>
              </a:solidFill>
              <a:latin typeface="Calibri"/>
              <a:cs typeface="Calibri"/>
            </a:endParaRPr>
          </a:p>
          <a:p>
            <a:r>
              <a:rPr lang="fr-FR" dirty="0">
                <a:solidFill>
                  <a:srgbClr val="00373E"/>
                </a:solidFill>
                <a:latin typeface="Calibri"/>
                <a:cs typeface="Calibri"/>
              </a:rPr>
              <a:t>2020-04-20 </a:t>
            </a:r>
            <a:r>
              <a:rPr lang="fr-FR" b="1" dirty="0">
                <a:solidFill>
                  <a:srgbClr val="00373E"/>
                </a:solidFill>
                <a:latin typeface="Calibri"/>
                <a:cs typeface="Calibri"/>
              </a:rPr>
              <a:t>Somalie : les islamistes </a:t>
            </a:r>
            <a:r>
              <a:rPr lang="fr-FR" b="1" dirty="0" err="1">
                <a:solidFill>
                  <a:srgbClr val="00373E"/>
                </a:solidFill>
                <a:latin typeface="Calibri"/>
                <a:cs typeface="Calibri"/>
              </a:rPr>
              <a:t>shebabs</a:t>
            </a:r>
            <a:r>
              <a:rPr lang="fr-FR" b="1" dirty="0">
                <a:solidFill>
                  <a:srgbClr val="00373E"/>
                </a:solidFill>
                <a:latin typeface="Calibri"/>
                <a:cs typeface="Calibri"/>
              </a:rPr>
              <a:t> accusent les Chrétiens de propager le </a:t>
            </a:r>
            <a:r>
              <a:rPr lang="fr-FR" b="1" dirty="0" smtClean="0">
                <a:solidFill>
                  <a:srgbClr val="00373E"/>
                </a:solidFill>
                <a:latin typeface="Calibri"/>
                <a:cs typeface="Calibri"/>
              </a:rPr>
              <a:t>Covid</a:t>
            </a:r>
            <a:r>
              <a:rPr lang="fr-FR" b="1" dirty="0">
                <a:solidFill>
                  <a:srgbClr val="00373E"/>
                </a:solidFill>
                <a:latin typeface="Calibri"/>
                <a:cs typeface="Calibri"/>
              </a:rPr>
              <a:t>-19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-04-24 Au Togo, un couvent traditionnel, foyer de contaminations au Covid-19 </a:t>
            </a:r>
            <a:endParaRPr lang="fr-FR" dirty="0" smtClean="0">
              <a:solidFill>
                <a:srgbClr val="00373E"/>
              </a:solidFill>
              <a:latin typeface="Calibri"/>
              <a:cs typeface="Calibri"/>
            </a:endParaRPr>
          </a:p>
          <a:p>
            <a:r>
              <a:rPr lang="fr-FR" dirty="0">
                <a:solidFill>
                  <a:srgbClr val="00373E"/>
                </a:solidFill>
                <a:latin typeface="Calibri"/>
                <a:cs typeface="Calibri"/>
              </a:rPr>
              <a:t>2020-04-25 Le Sénégal, pays mécréant, sans prières depuis 6 semaines </a:t>
            </a:r>
            <a:endParaRPr lang="fr-FR" dirty="0" smtClean="0">
              <a:solidFill>
                <a:srgbClr val="00373E"/>
              </a:solidFill>
              <a:latin typeface="Calibri"/>
              <a:cs typeface="Calibri"/>
            </a:endParaRPr>
          </a:p>
          <a:p>
            <a:r>
              <a:rPr lang="fr-FR" dirty="0">
                <a:solidFill>
                  <a:srgbClr val="00373E"/>
                </a:solidFill>
                <a:latin typeface="Calibri"/>
                <a:cs typeface="Calibri"/>
              </a:rPr>
              <a:t>2020-04-28 </a:t>
            </a:r>
            <a:r>
              <a:rPr lang="fr-FR" b="1" dirty="0">
                <a:solidFill>
                  <a:srgbClr val="00373E"/>
                </a:solidFill>
                <a:latin typeface="Calibri"/>
                <a:cs typeface="Calibri"/>
              </a:rPr>
              <a:t>La Mecque : les fidèles maintiennent les distances de sécurité pendant le </a:t>
            </a:r>
            <a:r>
              <a:rPr lang="fr-FR" b="1" dirty="0" err="1">
                <a:solidFill>
                  <a:srgbClr val="00373E"/>
                </a:solidFill>
                <a:latin typeface="Calibri"/>
                <a:cs typeface="Calibri"/>
              </a:rPr>
              <a:t>Tarawih</a:t>
            </a:r>
            <a:r>
              <a:rPr lang="fr-FR" b="1" dirty="0">
                <a:solidFill>
                  <a:srgbClr val="00373E"/>
                </a:solidFill>
                <a:latin typeface="Calibri"/>
                <a:cs typeface="Calibri"/>
              </a:rPr>
              <a:t> </a:t>
            </a:r>
            <a:endParaRPr lang="fr-FR" b="1" dirty="0" smtClean="0">
              <a:solidFill>
                <a:srgbClr val="00373E"/>
              </a:solidFill>
              <a:latin typeface="Calibri"/>
              <a:cs typeface="Calibri"/>
            </a:endParaRPr>
          </a:p>
          <a:p>
            <a:r>
              <a:rPr lang="fr-FR" dirty="0">
                <a:solidFill>
                  <a:srgbClr val="00373E"/>
                </a:solidFill>
                <a:latin typeface="Calibri"/>
                <a:cs typeface="Calibri"/>
              </a:rPr>
              <a:t>2020-05-03 </a:t>
            </a:r>
            <a:r>
              <a:rPr lang="fr-FR" b="1" dirty="0">
                <a:solidFill>
                  <a:srgbClr val="00373E"/>
                </a:solidFill>
                <a:latin typeface="Calibri"/>
                <a:cs typeface="Calibri"/>
              </a:rPr>
              <a:t>RDC : les églises refusent de gérer directement les fonds publics du Coronavirus </a:t>
            </a:r>
            <a:endParaRPr lang="fr-FR" b="1" dirty="0" smtClean="0">
              <a:solidFill>
                <a:srgbClr val="00373E"/>
              </a:solidFill>
              <a:latin typeface="Calibri"/>
              <a:cs typeface="Calibri"/>
            </a:endParaRPr>
          </a:p>
          <a:p>
            <a:r>
              <a:rPr lang="fr-FR" dirty="0">
                <a:solidFill>
                  <a:srgbClr val="00373E"/>
                </a:solidFill>
                <a:latin typeface="Calibri"/>
                <a:cs typeface="Calibri"/>
              </a:rPr>
              <a:t>2020-05-06 </a:t>
            </a:r>
            <a:r>
              <a:rPr lang="fr-FR" b="1" dirty="0">
                <a:solidFill>
                  <a:srgbClr val="00373E"/>
                </a:solidFill>
                <a:latin typeface="Calibri"/>
                <a:cs typeface="Calibri"/>
              </a:rPr>
              <a:t>Congo  : les Pygmées, déjà précarisés, craignent l'arrivée du Covid-19 </a:t>
            </a:r>
            <a:endParaRPr lang="fr-FR" b="1" dirty="0" smtClean="0">
              <a:solidFill>
                <a:srgbClr val="00373E"/>
              </a:solidFill>
              <a:latin typeface="Calibri"/>
              <a:cs typeface="Calibri"/>
            </a:endParaRPr>
          </a:p>
          <a:p>
            <a:r>
              <a:rPr lang="fr-FR" dirty="0">
                <a:solidFill>
                  <a:srgbClr val="00373E"/>
                </a:solidFill>
                <a:latin typeface="Calibri"/>
                <a:cs typeface="Calibri"/>
              </a:rPr>
              <a:t>2020-06-10 </a:t>
            </a:r>
            <a:r>
              <a:rPr lang="fr-FR" b="1" dirty="0">
                <a:solidFill>
                  <a:srgbClr val="00373E"/>
                </a:solidFill>
                <a:latin typeface="Calibri"/>
                <a:cs typeface="Calibri"/>
              </a:rPr>
              <a:t>La « </a:t>
            </a:r>
            <a:r>
              <a:rPr lang="fr-FR" b="1" dirty="0" err="1">
                <a:solidFill>
                  <a:srgbClr val="00373E"/>
                </a:solidFill>
                <a:latin typeface="Calibri"/>
                <a:cs typeface="Calibri"/>
              </a:rPr>
              <a:t>muslimosphère</a:t>
            </a:r>
            <a:r>
              <a:rPr lang="fr-FR" b="1" dirty="0">
                <a:solidFill>
                  <a:srgbClr val="00373E"/>
                </a:solidFill>
                <a:latin typeface="Calibri"/>
                <a:cs typeface="Calibri"/>
              </a:rPr>
              <a:t> » face au Covid-19 - Des remèdes islamiques contre la maladie ? </a:t>
            </a:r>
            <a:endParaRPr lang="fr-FR" b="1" dirty="0" smtClean="0">
              <a:solidFill>
                <a:srgbClr val="00373E"/>
              </a:solidFill>
              <a:latin typeface="Calibri"/>
              <a:cs typeface="Calibri"/>
            </a:endParaRPr>
          </a:p>
          <a:p>
            <a:r>
              <a:rPr lang="fr-FR" dirty="0">
                <a:solidFill>
                  <a:srgbClr val="00373E"/>
                </a:solidFill>
                <a:latin typeface="Calibri"/>
                <a:cs typeface="Calibri"/>
              </a:rPr>
              <a:t>2020-06-14 </a:t>
            </a:r>
            <a:r>
              <a:rPr lang="fr-FR" b="1" dirty="0">
                <a:solidFill>
                  <a:srgbClr val="00373E"/>
                </a:solidFill>
                <a:latin typeface="Calibri"/>
                <a:cs typeface="Calibri"/>
              </a:rPr>
              <a:t>L’Arabie saoudite envisage d’annuler le Hajj pour la première fois de l’histoire moderne </a:t>
            </a:r>
            <a:endParaRPr lang="fr-FR" b="1" dirty="0" smtClean="0">
              <a:solidFill>
                <a:srgbClr val="00373E"/>
              </a:solidFill>
              <a:latin typeface="Calibri"/>
              <a:cs typeface="Calibri"/>
            </a:endParaRPr>
          </a:p>
        </p:txBody>
      </p:sp>
    </p:spTree>
    <p:extLst>
      <p:ext uri="{BB962C8B-B14F-4D97-AF65-F5344CB8AC3E}">
        <p14:creationId xmlns:p14="http://schemas.microsoft.com/office/powerpoint/2010/main" val="64370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a:xfrm>
            <a:off x="846181" y="2251355"/>
            <a:ext cx="9155151" cy="1697786"/>
          </a:xfrm>
        </p:spPr>
        <p:txBody>
          <a:bodyPr/>
          <a:lstStyle/>
          <a:p>
            <a:r>
              <a:rPr lang="fr-FR" sz="3200" dirty="0"/>
              <a:t>Information en circulation, réponse institutionnelle et réactions populaires face au covid-19 au Burkina Faso</a:t>
            </a:r>
            <a:endParaRPr lang="en-US" sz="3200" noProof="0" dirty="0"/>
          </a:p>
        </p:txBody>
      </p:sp>
      <p:sp>
        <p:nvSpPr>
          <p:cNvPr id="3" name="TextBox 2">
            <a:extLst>
              <a:ext uri="{FF2B5EF4-FFF2-40B4-BE49-F238E27FC236}">
                <a16:creationId xmlns:a16="http://schemas.microsoft.com/office/drawing/2014/main" id="{137619E9-251A-4687-9B93-ADFC5AD4D571}"/>
              </a:ext>
            </a:extLst>
          </p:cNvPr>
          <p:cNvSpPr txBox="1"/>
          <p:nvPr/>
        </p:nvSpPr>
        <p:spPr>
          <a:xfrm>
            <a:off x="2795054" y="4790741"/>
            <a:ext cx="6078378" cy="646331"/>
          </a:xfrm>
          <a:prstGeom prst="rect">
            <a:avLst/>
          </a:prstGeom>
          <a:noFill/>
        </p:spPr>
        <p:txBody>
          <a:bodyPr wrap="square" rtlCol="0">
            <a:spAutoFit/>
          </a:bodyPr>
          <a:lstStyle/>
          <a:p>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Blandine BILA</a:t>
            </a:r>
          </a:p>
          <a:p>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Ouagadougou, 24 </a:t>
            </a:r>
            <a:r>
              <a:rPr lang="en-GB" dirty="0" err="1">
                <a:solidFill>
                  <a:srgbClr val="666666"/>
                </a:solidFill>
                <a:latin typeface="Tahoma" panose="020B0604030504040204" pitchFamily="34" charset="0"/>
                <a:ea typeface="Tahoma" panose="020B0604030504040204" pitchFamily="34" charset="0"/>
                <a:cs typeface="Tahoma" panose="020B0604030504040204" pitchFamily="34" charset="0"/>
              </a:rPr>
              <a:t>Juin</a:t>
            </a:r>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 2020</a:t>
            </a:r>
            <a:endParaRPr lang="x-none"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 6">
            <a:extLst>
              <a:ext uri="{FF2B5EF4-FFF2-40B4-BE49-F238E27FC236}">
                <a16:creationId xmlns:a16="http://schemas.microsoft.com/office/drawing/2014/main" id="{84515151-54D6-344E-A54F-212E5B5110D3}"/>
              </a:ext>
            </a:extLst>
          </p:cNvPr>
          <p:cNvPicPr/>
          <p:nvPr/>
        </p:nvPicPr>
        <p:blipFill>
          <a:blip r:embed="rId2">
            <a:extLst>
              <a:ext uri="{28A0092B-C50C-407E-A947-70E740481C1C}">
                <a14:useLocalDpi xmlns:a14="http://schemas.microsoft.com/office/drawing/2010/main" val="0"/>
              </a:ext>
            </a:extLst>
          </a:blip>
          <a:stretch>
            <a:fillRect/>
          </a:stretch>
        </p:blipFill>
        <p:spPr>
          <a:xfrm>
            <a:off x="846181" y="419531"/>
            <a:ext cx="1368313" cy="1209712"/>
          </a:xfrm>
          <a:prstGeom prst="rect">
            <a:avLst/>
          </a:prstGeom>
        </p:spPr>
      </p:pic>
      <p:pic>
        <p:nvPicPr>
          <p:cNvPr id="6" name="Picture 5">
            <a:extLst>
              <a:ext uri="{FF2B5EF4-FFF2-40B4-BE49-F238E27FC236}">
                <a16:creationId xmlns:a16="http://schemas.microsoft.com/office/drawing/2014/main" id="{83B82A79-42ED-410C-8C3F-09F3BB5AF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81" y="3949141"/>
            <a:ext cx="1686062" cy="1683201"/>
          </a:xfrm>
          <a:prstGeom prst="flowChartConnector">
            <a:avLst/>
          </a:prstGeom>
        </p:spPr>
      </p:pic>
    </p:spTree>
    <p:extLst>
      <p:ext uri="{BB962C8B-B14F-4D97-AF65-F5344CB8AC3E}">
        <p14:creationId xmlns:p14="http://schemas.microsoft.com/office/powerpoint/2010/main" val="341817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954107"/>
          </a:xfrm>
          <a:prstGeom prst="rect">
            <a:avLst/>
          </a:prstGeom>
        </p:spPr>
        <p:txBody>
          <a:bodyPr wrap="square">
            <a:spAutoFit/>
          </a:bodyPr>
          <a:lstStyle/>
          <a:p>
            <a:pPr algn="ctr"/>
            <a:r>
              <a:rPr lang="fr-FR" sz="2800" b="1" dirty="0">
                <a:solidFill>
                  <a:srgbClr val="E89E00"/>
                </a:solidFill>
              </a:rPr>
              <a:t>Représentations  du malheur, rumeurs, psychose  </a:t>
            </a:r>
            <a:r>
              <a:rPr lang="fr-FR" sz="2800" b="1" dirty="0" smtClean="0">
                <a:solidFill>
                  <a:srgbClr val="E89E00"/>
                </a:solidFill>
              </a:rPr>
              <a:t>stigmatisation bd </a:t>
            </a:r>
            <a:r>
              <a:rPr lang="fr-FR" sz="2800" b="1" dirty="0">
                <a:solidFill>
                  <a:srgbClr val="E89E00"/>
                </a:solidFill>
              </a:rPr>
              <a:t>racisme </a:t>
            </a:r>
          </a:p>
        </p:txBody>
      </p:sp>
      <p:pic>
        <p:nvPicPr>
          <p:cNvPr id="2" name="Image 1" descr="2020-05-01 dessine un#4C50.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700764" cy="3545016"/>
          </a:xfrm>
          <a:prstGeom prst="rect">
            <a:avLst/>
          </a:prstGeom>
        </p:spPr>
      </p:pic>
      <p:pic>
        <p:nvPicPr>
          <p:cNvPr id="3" name="Image 2" descr="PHOTO-2020-04-06-15-05-0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7991" y="0"/>
            <a:ext cx="2660326" cy="3433763"/>
          </a:xfrm>
          <a:prstGeom prst="rect">
            <a:avLst/>
          </a:prstGeom>
        </p:spPr>
      </p:pic>
      <p:pic>
        <p:nvPicPr>
          <p:cNvPr id="4" name="Image 3" descr="2020-03bd_Vabot_corona#460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96077" y="3416702"/>
            <a:ext cx="2207409" cy="2799548"/>
          </a:xfrm>
          <a:prstGeom prst="rect">
            <a:avLst/>
          </a:prstGeom>
        </p:spPr>
      </p:pic>
      <p:pic>
        <p:nvPicPr>
          <p:cNvPr id="6" name="Image 5" descr="virus test covid horoscop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4065" y="3433763"/>
            <a:ext cx="3472479" cy="2816566"/>
          </a:xfrm>
          <a:prstGeom prst="rect">
            <a:avLst/>
          </a:prstGeom>
        </p:spPr>
      </p:pic>
      <p:pic>
        <p:nvPicPr>
          <p:cNvPr id="8" name="Image 7" descr="2020 bd Olivier Deicht#85B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3406774"/>
            <a:ext cx="3736550" cy="2823171"/>
          </a:xfrm>
          <a:prstGeom prst="rect">
            <a:avLst/>
          </a:prstGeom>
        </p:spPr>
      </p:pic>
      <p:pic>
        <p:nvPicPr>
          <p:cNvPr id="7" name="Image 6" descr="afrique vaccins mache#5739.jpe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23350" y="3443284"/>
            <a:ext cx="2671652" cy="2760708"/>
          </a:xfrm>
          <a:prstGeom prst="rect">
            <a:avLst/>
          </a:prstGeom>
        </p:spPr>
      </p:pic>
      <p:pic>
        <p:nvPicPr>
          <p:cNvPr id="9" name="Image 8" descr="cc634c68-c9e2-4e3a-bdc#61A4.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22643" y="0"/>
            <a:ext cx="4869357" cy="3403600"/>
          </a:xfrm>
          <a:prstGeom prst="rect">
            <a:avLst/>
          </a:prstGeom>
        </p:spPr>
      </p:pic>
    </p:spTree>
    <p:extLst>
      <p:ext uri="{BB962C8B-B14F-4D97-AF65-F5344CB8AC3E}">
        <p14:creationId xmlns:p14="http://schemas.microsoft.com/office/powerpoint/2010/main" val="381733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spc="-100" dirty="0">
                <a:solidFill>
                  <a:srgbClr val="E89E00"/>
                </a:solidFill>
              </a:rPr>
              <a:t>Représentations  du malheur, rumeurs, psychose  </a:t>
            </a:r>
            <a:r>
              <a:rPr lang="fr-FR" sz="2800" b="1" spc="-100" dirty="0" smtClean="0">
                <a:solidFill>
                  <a:srgbClr val="E89E00"/>
                </a:solidFill>
              </a:rPr>
              <a:t>stigmatisation  racisme 1 </a:t>
            </a:r>
            <a:endParaRPr lang="fr-FR" sz="2800" b="1" spc="-100" dirty="0">
              <a:solidFill>
                <a:srgbClr val="E89E00"/>
              </a:solidFill>
            </a:endParaRPr>
          </a:p>
        </p:txBody>
      </p:sp>
      <p:sp>
        <p:nvSpPr>
          <p:cNvPr id="7" name="Rectangle 6"/>
          <p:cNvSpPr/>
          <p:nvPr/>
        </p:nvSpPr>
        <p:spPr>
          <a:xfrm>
            <a:off x="220856" y="137601"/>
            <a:ext cx="11815853" cy="5632312"/>
          </a:xfrm>
          <a:prstGeom prst="rect">
            <a:avLst/>
          </a:prstGeom>
        </p:spPr>
        <p:txBody>
          <a:bodyPr wrap="square">
            <a:spAutoFit/>
          </a:bodyPr>
          <a:lstStyle/>
          <a:p>
            <a:r>
              <a:rPr lang="fr-FR" dirty="0" smtClean="0">
                <a:solidFill>
                  <a:srgbClr val="00373E"/>
                </a:solidFill>
                <a:latin typeface="Calibri"/>
                <a:cs typeface="Calibri"/>
              </a:rPr>
              <a:t>2020</a:t>
            </a:r>
            <a:r>
              <a:rPr lang="fr-FR" dirty="0">
                <a:solidFill>
                  <a:srgbClr val="00373E"/>
                </a:solidFill>
                <a:latin typeface="Calibri"/>
                <a:cs typeface="Calibri"/>
              </a:rPr>
              <a:t>-01-28 </a:t>
            </a:r>
            <a:r>
              <a:rPr lang="fr-FR" b="1" dirty="0">
                <a:solidFill>
                  <a:srgbClr val="00373E"/>
                </a:solidFill>
                <a:latin typeface="Calibri"/>
                <a:cs typeface="Calibri"/>
              </a:rPr>
              <a:t>A</a:t>
            </a:r>
            <a:r>
              <a:rPr lang="fr-FR" b="1" dirty="0" smtClean="0">
                <a:solidFill>
                  <a:srgbClr val="00373E"/>
                </a:solidFill>
                <a:latin typeface="Calibri"/>
                <a:cs typeface="Calibri"/>
              </a:rPr>
              <a:t>près </a:t>
            </a:r>
            <a:r>
              <a:rPr lang="fr-FR" b="1" dirty="0">
                <a:solidFill>
                  <a:srgbClr val="00373E"/>
                </a:solidFill>
                <a:latin typeface="Calibri"/>
                <a:cs typeface="Calibri"/>
              </a:rPr>
              <a:t>Ebola avec les Noirs, voici les stéréotypes racistes envers les Asiatiques </a:t>
            </a:r>
            <a:endParaRPr lang="fr-FR" b="1" dirty="0" smtClean="0">
              <a:solidFill>
                <a:srgbClr val="00373E"/>
              </a:solidFill>
              <a:latin typeface="Calibri"/>
              <a:cs typeface="Calibri"/>
            </a:endParaRPr>
          </a:p>
          <a:p>
            <a:r>
              <a:rPr lang="fr-FR" dirty="0">
                <a:solidFill>
                  <a:srgbClr val="00373E"/>
                </a:solidFill>
                <a:latin typeface="Calibri"/>
                <a:cs typeface="Calibri"/>
              </a:rPr>
              <a:t>2020-03-11 Coronavirus à Kinshasa : panique générale à l’hôpital de l’Amitié sino-congolaise de N’</a:t>
            </a:r>
            <a:r>
              <a:rPr lang="fr-FR" dirty="0" err="1">
                <a:solidFill>
                  <a:srgbClr val="00373E"/>
                </a:solidFill>
                <a:latin typeface="Calibri"/>
                <a:cs typeface="Calibri"/>
              </a:rPr>
              <a:t>djili</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a:solidFill>
                  <a:srgbClr val="00373E"/>
                </a:solidFill>
                <a:latin typeface="Calibri"/>
                <a:cs typeface="Calibri"/>
              </a:rPr>
              <a:t>2020-03-25 Coronavirus  au Sénégal : « cela risque d’être une hécatombe » </a:t>
            </a:r>
          </a:p>
          <a:p>
            <a:r>
              <a:rPr lang="fr-FR" dirty="0">
                <a:solidFill>
                  <a:srgbClr val="00373E"/>
                </a:solidFill>
                <a:latin typeface="Calibri"/>
                <a:cs typeface="Calibri"/>
              </a:rPr>
              <a:t>2020-03-28 Afrique </a:t>
            </a:r>
            <a:r>
              <a:rPr lang="fr-FR" b="1" dirty="0">
                <a:solidFill>
                  <a:srgbClr val="00373E"/>
                </a:solidFill>
                <a:latin typeface="Calibri"/>
                <a:cs typeface="Calibri"/>
              </a:rPr>
              <a:t>: les politiques africains pas vraiment épargnés </a:t>
            </a:r>
            <a:endParaRPr lang="fr-FR" b="1" dirty="0" smtClean="0">
              <a:solidFill>
                <a:srgbClr val="00373E"/>
              </a:solidFill>
              <a:latin typeface="Calibri"/>
              <a:cs typeface="Calibri"/>
            </a:endParaRPr>
          </a:p>
          <a:p>
            <a:r>
              <a:rPr lang="fr-FR" dirty="0">
                <a:solidFill>
                  <a:srgbClr val="00373E"/>
                </a:solidFill>
                <a:latin typeface="Calibri"/>
                <a:cs typeface="Calibri"/>
              </a:rPr>
              <a:t>2020-03-28 </a:t>
            </a:r>
            <a:r>
              <a:rPr lang="fr-FR" b="1" dirty="0">
                <a:solidFill>
                  <a:srgbClr val="00373E"/>
                </a:solidFill>
                <a:latin typeface="Calibri"/>
                <a:cs typeface="Calibri"/>
              </a:rPr>
              <a:t>Quand l'Afrique dénonce la «maladie des Blancs» </a:t>
            </a:r>
          </a:p>
          <a:p>
            <a:r>
              <a:rPr lang="fr-FR" dirty="0">
                <a:solidFill>
                  <a:srgbClr val="00373E"/>
                </a:solidFill>
                <a:latin typeface="Calibri"/>
                <a:cs typeface="Calibri"/>
              </a:rPr>
              <a:t>2020-04-01 </a:t>
            </a:r>
            <a:r>
              <a:rPr lang="fr-FR" b="1" dirty="0" smtClean="0">
                <a:solidFill>
                  <a:srgbClr val="00373E"/>
                </a:solidFill>
                <a:latin typeface="Calibri"/>
                <a:cs typeface="Calibri"/>
              </a:rPr>
              <a:t>Médecine </a:t>
            </a:r>
            <a:r>
              <a:rPr lang="fr-FR" b="1" dirty="0">
                <a:solidFill>
                  <a:srgbClr val="00373E"/>
                </a:solidFill>
                <a:latin typeface="Calibri"/>
                <a:cs typeface="Calibri"/>
              </a:rPr>
              <a:t>traditionnelle et COVID-19 : croyances et réalités </a:t>
            </a:r>
            <a:endParaRPr lang="fr-FR" b="1" dirty="0" smtClean="0">
              <a:solidFill>
                <a:srgbClr val="00373E"/>
              </a:solidFill>
              <a:latin typeface="Calibri"/>
              <a:cs typeface="Calibri"/>
            </a:endParaRPr>
          </a:p>
          <a:p>
            <a:r>
              <a:rPr lang="fr-FR" dirty="0">
                <a:solidFill>
                  <a:srgbClr val="00373E"/>
                </a:solidFill>
                <a:latin typeface="Calibri"/>
                <a:cs typeface="Calibri"/>
              </a:rPr>
              <a:t>2020-04-03 Côte </a:t>
            </a:r>
            <a:r>
              <a:rPr lang="fr-FR" dirty="0" smtClean="0">
                <a:solidFill>
                  <a:srgbClr val="00373E"/>
                </a:solidFill>
                <a:latin typeface="Calibri"/>
                <a:cs typeface="Calibri"/>
              </a:rPr>
              <a:t>d’Ivoire: </a:t>
            </a:r>
            <a:r>
              <a:rPr lang="fr-FR" dirty="0">
                <a:solidFill>
                  <a:srgbClr val="00373E"/>
                </a:solidFill>
                <a:latin typeface="Calibri"/>
                <a:cs typeface="Calibri"/>
              </a:rPr>
              <a:t>un nouveau concept dénommé “vrai son” pour mettre fin au “</a:t>
            </a:r>
            <a:r>
              <a:rPr lang="fr-FR" dirty="0" err="1">
                <a:solidFill>
                  <a:srgbClr val="00373E"/>
                </a:solidFill>
                <a:latin typeface="Calibri"/>
                <a:cs typeface="Calibri"/>
              </a:rPr>
              <a:t>fake</a:t>
            </a:r>
            <a:r>
              <a:rPr lang="fr-FR" dirty="0">
                <a:solidFill>
                  <a:srgbClr val="00373E"/>
                </a:solidFill>
                <a:latin typeface="Calibri"/>
                <a:cs typeface="Calibri"/>
              </a:rPr>
              <a:t> news” sur les réseaux sociaux </a:t>
            </a:r>
          </a:p>
          <a:p>
            <a:r>
              <a:rPr lang="fr-FR" dirty="0">
                <a:solidFill>
                  <a:srgbClr val="00373E"/>
                </a:solidFill>
                <a:latin typeface="Calibri"/>
                <a:cs typeface="Calibri"/>
              </a:rPr>
              <a:t>2020-04-05 </a:t>
            </a:r>
            <a:r>
              <a:rPr lang="fr-FR" b="1" dirty="0">
                <a:solidFill>
                  <a:srgbClr val="00373E"/>
                </a:solidFill>
                <a:latin typeface="Calibri"/>
                <a:cs typeface="Calibri"/>
              </a:rPr>
              <a:t>Côte d'Ivoire : violente manifestation contre l'installation d'un centre de soin en construction à </a:t>
            </a:r>
            <a:r>
              <a:rPr lang="fr-FR" b="1" dirty="0" err="1">
                <a:solidFill>
                  <a:srgbClr val="00373E"/>
                </a:solidFill>
                <a:latin typeface="Calibri"/>
                <a:cs typeface="Calibri"/>
              </a:rPr>
              <a:t>Yopougon</a:t>
            </a:r>
            <a:r>
              <a:rPr lang="fr-FR" b="1" dirty="0">
                <a:solidFill>
                  <a:srgbClr val="00373E"/>
                </a:solidFill>
                <a:latin typeface="Calibri"/>
                <a:cs typeface="Calibri"/>
              </a:rPr>
              <a:t> </a:t>
            </a:r>
            <a:endParaRPr lang="fr-FR" b="1" dirty="0" smtClean="0">
              <a:solidFill>
                <a:srgbClr val="00373E"/>
              </a:solidFill>
              <a:latin typeface="Calibri"/>
              <a:cs typeface="Calibri"/>
            </a:endParaRPr>
          </a:p>
          <a:p>
            <a:r>
              <a:rPr lang="fr-FR" dirty="0">
                <a:solidFill>
                  <a:srgbClr val="00373E"/>
                </a:solidFill>
                <a:latin typeface="Calibri"/>
                <a:cs typeface="Calibri"/>
              </a:rPr>
              <a:t>2020-04-08 </a:t>
            </a:r>
            <a:r>
              <a:rPr lang="fr-FR" b="1" dirty="0" err="1">
                <a:solidFill>
                  <a:srgbClr val="00373E"/>
                </a:solidFill>
                <a:latin typeface="Calibri"/>
                <a:cs typeface="Calibri"/>
              </a:rPr>
              <a:t>Fake</a:t>
            </a:r>
            <a:r>
              <a:rPr lang="fr-FR" b="1" dirty="0">
                <a:solidFill>
                  <a:srgbClr val="00373E"/>
                </a:solidFill>
                <a:latin typeface="Calibri"/>
                <a:cs typeface="Calibri"/>
              </a:rPr>
              <a:t> news : un test du vaccin contre le Covid-19 sur des enfants au Sénégal </a:t>
            </a:r>
            <a:r>
              <a:rPr lang="fr-FR" b="1" dirty="0" smtClean="0">
                <a:solidFill>
                  <a:srgbClr val="00373E"/>
                </a:solidFill>
                <a:latin typeface="Calibri"/>
                <a:cs typeface="Calibri"/>
              </a:rPr>
              <a:t>?</a:t>
            </a:r>
          </a:p>
          <a:p>
            <a:r>
              <a:rPr lang="fr-FR" dirty="0">
                <a:solidFill>
                  <a:srgbClr val="00373E"/>
                </a:solidFill>
                <a:latin typeface="Calibri"/>
                <a:cs typeface="Calibri"/>
              </a:rPr>
              <a:t>2020-04-10 La maladie à Corona virus au Burkina Faso : perceptions et attentes de la population </a:t>
            </a:r>
            <a:endParaRPr lang="fr-FR" dirty="0" smtClean="0">
              <a:solidFill>
                <a:srgbClr val="00373E"/>
              </a:solidFill>
              <a:latin typeface="Calibri"/>
              <a:cs typeface="Calibri"/>
            </a:endParaRPr>
          </a:p>
          <a:p>
            <a:r>
              <a:rPr lang="fr-FR" dirty="0">
                <a:solidFill>
                  <a:srgbClr val="00373E"/>
                </a:solidFill>
                <a:latin typeface="Calibri"/>
                <a:cs typeface="Calibri"/>
              </a:rPr>
              <a:t>2020-04-10 </a:t>
            </a:r>
            <a:r>
              <a:rPr lang="fr-FR" b="1" dirty="0">
                <a:solidFill>
                  <a:srgbClr val="00373E"/>
                </a:solidFill>
                <a:latin typeface="Calibri"/>
                <a:cs typeface="Calibri"/>
              </a:rPr>
              <a:t>Guangzhou : des Africains maltraités dans une ville </a:t>
            </a:r>
            <a:r>
              <a:rPr lang="fr-FR" b="1" dirty="0" smtClean="0">
                <a:solidFill>
                  <a:srgbClr val="00373E"/>
                </a:solidFill>
                <a:latin typeface="Calibri"/>
                <a:cs typeface="Calibri"/>
              </a:rPr>
              <a:t>chinoise</a:t>
            </a:r>
          </a:p>
          <a:p>
            <a:r>
              <a:rPr lang="fr-FR" dirty="0" smtClean="0">
                <a:solidFill>
                  <a:srgbClr val="00373E"/>
                </a:solidFill>
                <a:latin typeface="Calibri"/>
                <a:cs typeface="Calibri"/>
              </a:rPr>
              <a:t>2020</a:t>
            </a:r>
            <a:r>
              <a:rPr lang="fr-FR" dirty="0">
                <a:solidFill>
                  <a:srgbClr val="00373E"/>
                </a:solidFill>
                <a:latin typeface="Calibri"/>
                <a:cs typeface="Calibri"/>
              </a:rPr>
              <a:t>-04-11 </a:t>
            </a:r>
            <a:r>
              <a:rPr lang="fr-FR" b="1" dirty="0">
                <a:solidFill>
                  <a:srgbClr val="00373E"/>
                </a:solidFill>
                <a:latin typeface="Calibri"/>
                <a:cs typeface="Calibri"/>
              </a:rPr>
              <a:t>Côte d’Ivoire : refus des femmes à faire vacciner leurs enfants </a:t>
            </a:r>
            <a:endParaRPr lang="fr-FR" b="1" dirty="0" smtClean="0">
              <a:solidFill>
                <a:srgbClr val="00373E"/>
              </a:solidFill>
              <a:latin typeface="Calibri"/>
              <a:cs typeface="Calibri"/>
            </a:endParaRPr>
          </a:p>
          <a:p>
            <a:r>
              <a:rPr lang="fr-FR" dirty="0">
                <a:solidFill>
                  <a:srgbClr val="00373E"/>
                </a:solidFill>
                <a:latin typeface="Calibri"/>
                <a:cs typeface="Calibri"/>
              </a:rPr>
              <a:t>2020-04-11 </a:t>
            </a:r>
            <a:r>
              <a:rPr lang="fr-FR" b="1" dirty="0">
                <a:solidFill>
                  <a:srgbClr val="00373E"/>
                </a:solidFill>
                <a:latin typeface="Calibri"/>
                <a:cs typeface="Calibri"/>
              </a:rPr>
              <a:t>RDC Véranda </a:t>
            </a:r>
            <a:r>
              <a:rPr lang="fr-FR" b="1" dirty="0" err="1">
                <a:solidFill>
                  <a:srgbClr val="00373E"/>
                </a:solidFill>
                <a:latin typeface="Calibri"/>
                <a:cs typeface="Calibri"/>
              </a:rPr>
              <a:t>Mutsanga</a:t>
            </a:r>
            <a:r>
              <a:rPr lang="fr-FR" b="1" dirty="0">
                <a:solidFill>
                  <a:srgbClr val="00373E"/>
                </a:solidFill>
                <a:latin typeface="Calibri"/>
                <a:cs typeface="Calibri"/>
              </a:rPr>
              <a:t> section Béni : laborantins incompétent qui viennent de proclamer le retour d'Ebola </a:t>
            </a:r>
            <a:endParaRPr lang="fr-FR" b="1" dirty="0" smtClean="0">
              <a:solidFill>
                <a:srgbClr val="00373E"/>
              </a:solidFill>
              <a:latin typeface="Calibri"/>
              <a:cs typeface="Calibri"/>
            </a:endParaRPr>
          </a:p>
          <a:p>
            <a:r>
              <a:rPr lang="fr-FR" dirty="0">
                <a:solidFill>
                  <a:srgbClr val="00373E"/>
                </a:solidFill>
                <a:latin typeface="Calibri"/>
                <a:cs typeface="Calibri"/>
              </a:rPr>
              <a:t>2020-04-14 Coronavirus et « discrimination » des Africains en Chine : démêler le vrai du faux </a:t>
            </a:r>
          </a:p>
          <a:p>
            <a:r>
              <a:rPr lang="fr-FR" dirty="0">
                <a:solidFill>
                  <a:srgbClr val="00373E"/>
                </a:solidFill>
                <a:latin typeface="Calibri"/>
                <a:cs typeface="Calibri"/>
              </a:rPr>
              <a:t>2020-04-14 La relation sino-africaine à l’épreuve du Covid-19 </a:t>
            </a:r>
            <a:endParaRPr lang="fr-FR" dirty="0" smtClean="0">
              <a:solidFill>
                <a:srgbClr val="00373E"/>
              </a:solidFill>
              <a:latin typeface="Calibri"/>
              <a:cs typeface="Calibri"/>
            </a:endParaRPr>
          </a:p>
          <a:p>
            <a:r>
              <a:rPr lang="fr-FR" dirty="0">
                <a:solidFill>
                  <a:srgbClr val="00373E"/>
                </a:solidFill>
                <a:latin typeface="Calibri"/>
                <a:cs typeface="Calibri"/>
              </a:rPr>
              <a:t>2020-04-14 Libéria : «Ça ressemblait à Ebola » une femme qui s’est cachée pour COVID-19 déplore la stigmatisation et les craintes </a:t>
            </a:r>
            <a:endParaRPr lang="fr-FR" dirty="0" smtClean="0">
              <a:solidFill>
                <a:srgbClr val="00373E"/>
              </a:solidFill>
              <a:latin typeface="Calibri"/>
              <a:cs typeface="Calibri"/>
            </a:endParaRPr>
          </a:p>
          <a:p>
            <a:r>
              <a:rPr lang="fr-FR" dirty="0">
                <a:solidFill>
                  <a:srgbClr val="00373E"/>
                </a:solidFill>
                <a:latin typeface="Calibri"/>
                <a:cs typeface="Calibri"/>
              </a:rPr>
              <a:t>2020-04-17 </a:t>
            </a:r>
            <a:r>
              <a:rPr lang="fr-FR" b="1" dirty="0">
                <a:solidFill>
                  <a:srgbClr val="00373E"/>
                </a:solidFill>
                <a:latin typeface="Calibri"/>
                <a:cs typeface="Calibri"/>
              </a:rPr>
              <a:t>RDC Nord-Kivu : trois centres de traitement d'Ebola vandalisés à Beni </a:t>
            </a:r>
            <a:endParaRPr lang="fr-FR" b="1" dirty="0" smtClean="0">
              <a:solidFill>
                <a:srgbClr val="00373E"/>
              </a:solidFill>
              <a:latin typeface="Calibri"/>
              <a:cs typeface="Calibri"/>
            </a:endParaRPr>
          </a:p>
          <a:p>
            <a:r>
              <a:rPr lang="fr-FR" dirty="0">
                <a:solidFill>
                  <a:srgbClr val="00373E"/>
                </a:solidFill>
                <a:latin typeface="Calibri"/>
              </a:rPr>
              <a:t>2020-05-03 </a:t>
            </a:r>
            <a:r>
              <a:rPr lang="fr-FR" b="1" dirty="0">
                <a:solidFill>
                  <a:srgbClr val="00373E"/>
                </a:solidFill>
                <a:latin typeface="Calibri"/>
              </a:rPr>
              <a:t>Décryptage des hypothèses qui expliqueraient la faible contamination en Afrique </a:t>
            </a:r>
            <a:endParaRPr lang="fr-FR" b="1" dirty="0" smtClean="0">
              <a:solidFill>
                <a:srgbClr val="00373E"/>
              </a:solidFill>
              <a:latin typeface="Calibri"/>
            </a:endParaRPr>
          </a:p>
          <a:p>
            <a:r>
              <a:rPr lang="fr-FR" dirty="0">
                <a:solidFill>
                  <a:srgbClr val="00373E"/>
                </a:solidFill>
                <a:latin typeface="Calibri"/>
              </a:rPr>
              <a:t>2020-05-13 </a:t>
            </a:r>
            <a:r>
              <a:rPr lang="fr-FR" b="1" dirty="0">
                <a:solidFill>
                  <a:srgbClr val="00373E"/>
                </a:solidFill>
                <a:latin typeface="Calibri"/>
              </a:rPr>
              <a:t>Au Sénégal, le coronavirus a accentué la défiance envers les étrangers </a:t>
            </a:r>
            <a:endParaRPr lang="fr-FR" b="1" dirty="0" smtClean="0">
              <a:solidFill>
                <a:srgbClr val="00373E"/>
              </a:solidFill>
              <a:latin typeface="Calibri"/>
              <a:cs typeface="Calibri"/>
            </a:endParaRPr>
          </a:p>
        </p:txBody>
      </p:sp>
    </p:spTree>
    <p:extLst>
      <p:ext uri="{BB962C8B-B14F-4D97-AF65-F5344CB8AC3E}">
        <p14:creationId xmlns:p14="http://schemas.microsoft.com/office/powerpoint/2010/main" val="312107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spc="-100" dirty="0">
                <a:solidFill>
                  <a:srgbClr val="E89E00"/>
                </a:solidFill>
              </a:rPr>
              <a:t>Représentations  du malheur, rumeurs, psychose  </a:t>
            </a:r>
            <a:r>
              <a:rPr lang="fr-FR" sz="2800" b="1" spc="-100" dirty="0" smtClean="0">
                <a:solidFill>
                  <a:srgbClr val="E89E00"/>
                </a:solidFill>
              </a:rPr>
              <a:t>stigmatisation racisme 2 </a:t>
            </a:r>
            <a:endParaRPr lang="fr-FR" sz="2800" b="1" spc="-100" dirty="0">
              <a:solidFill>
                <a:srgbClr val="E89E00"/>
              </a:solidFill>
            </a:endParaRPr>
          </a:p>
        </p:txBody>
      </p:sp>
      <p:sp>
        <p:nvSpPr>
          <p:cNvPr id="7" name="Rectangle 6"/>
          <p:cNvSpPr/>
          <p:nvPr/>
        </p:nvSpPr>
        <p:spPr>
          <a:xfrm>
            <a:off x="220856" y="137601"/>
            <a:ext cx="11815853" cy="3416320"/>
          </a:xfrm>
          <a:prstGeom prst="rect">
            <a:avLst/>
          </a:prstGeom>
        </p:spPr>
        <p:txBody>
          <a:bodyPr wrap="square">
            <a:spAutoFit/>
          </a:bodyPr>
          <a:lstStyle/>
          <a:p>
            <a:r>
              <a:rPr lang="fr-FR" dirty="0">
                <a:solidFill>
                  <a:srgbClr val="00373E"/>
                </a:solidFill>
                <a:latin typeface="Calibri"/>
                <a:cs typeface="Calibri"/>
              </a:rPr>
              <a:t>2020-05-20 </a:t>
            </a:r>
            <a:r>
              <a:rPr lang="fr-FR" b="1" dirty="0">
                <a:solidFill>
                  <a:srgbClr val="00373E"/>
                </a:solidFill>
                <a:latin typeface="Calibri"/>
                <a:cs typeface="Calibri"/>
              </a:rPr>
              <a:t>En Afrique subsaharienne, la stigmatisation est un frein dans la lutte contre le coronavirus </a:t>
            </a:r>
            <a:endParaRPr lang="fr-FR" b="1" dirty="0" smtClean="0">
              <a:solidFill>
                <a:srgbClr val="00373E"/>
              </a:solidFill>
              <a:latin typeface="Calibri"/>
              <a:cs typeface="Calibri"/>
            </a:endParaRPr>
          </a:p>
          <a:p>
            <a:r>
              <a:rPr lang="fr-FR" dirty="0">
                <a:solidFill>
                  <a:srgbClr val="00373E"/>
                </a:solidFill>
                <a:latin typeface="Calibri"/>
                <a:cs typeface="Calibri"/>
              </a:rPr>
              <a:t>2020-06-03 </a:t>
            </a:r>
            <a:r>
              <a:rPr lang="fr-FR" b="1" dirty="0">
                <a:solidFill>
                  <a:srgbClr val="00373E"/>
                </a:solidFill>
                <a:latin typeface="Calibri"/>
                <a:cs typeface="Calibri"/>
              </a:rPr>
              <a:t>Côte d’Ivoire : les vaccins boycottés à cause de </a:t>
            </a:r>
            <a:r>
              <a:rPr lang="fr-FR" b="1" dirty="0" err="1">
                <a:solidFill>
                  <a:srgbClr val="00373E"/>
                </a:solidFill>
                <a:latin typeface="Calibri"/>
                <a:cs typeface="Calibri"/>
              </a:rPr>
              <a:t>fake</a:t>
            </a:r>
            <a:r>
              <a:rPr lang="fr-FR" b="1" dirty="0">
                <a:solidFill>
                  <a:srgbClr val="00373E"/>
                </a:solidFill>
                <a:latin typeface="Calibri"/>
                <a:cs typeface="Calibri"/>
              </a:rPr>
              <a:t> news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-06-07 Nigeria, </a:t>
            </a:r>
            <a:r>
              <a:rPr lang="fr-FR" dirty="0" err="1">
                <a:solidFill>
                  <a:srgbClr val="00373E"/>
                </a:solidFill>
                <a:latin typeface="Calibri"/>
                <a:cs typeface="Calibri"/>
              </a:rPr>
              <a:t>Benue</a:t>
            </a:r>
            <a:r>
              <a:rPr lang="fr-FR" dirty="0">
                <a:solidFill>
                  <a:srgbClr val="00373E"/>
                </a:solidFill>
                <a:latin typeface="Calibri"/>
                <a:cs typeface="Calibri"/>
              </a:rPr>
              <a:t> : une maladie mortelle demeure un mystère, qui n’est pas Ebola, la fièvre de Lassa ou le coronavirus </a:t>
            </a:r>
            <a:endParaRPr lang="fr-FR" dirty="0" smtClean="0">
              <a:solidFill>
                <a:srgbClr val="00373E"/>
              </a:solidFill>
              <a:latin typeface="Calibri"/>
              <a:cs typeface="Calibri"/>
            </a:endParaRPr>
          </a:p>
          <a:p>
            <a:r>
              <a:rPr lang="fr-FR" b="1" dirty="0">
                <a:solidFill>
                  <a:srgbClr val="00373E"/>
                </a:solidFill>
                <a:latin typeface="Calibri"/>
                <a:cs typeface="Calibri"/>
              </a:rPr>
              <a:t>2020-06-17 Hommage de RSF à six héros de l’information africains face à la pandémie de la COVID-19  </a:t>
            </a:r>
            <a:r>
              <a:rPr lang="fr-FR" b="1" dirty="0" smtClean="0">
                <a:solidFill>
                  <a:srgbClr val="00373E"/>
                </a:solidFill>
                <a:latin typeface="Calibri"/>
                <a:cs typeface="Calibri"/>
              </a:rPr>
              <a:t>2020</a:t>
            </a:r>
            <a:r>
              <a:rPr lang="fr-FR" b="1" dirty="0">
                <a:solidFill>
                  <a:srgbClr val="00373E"/>
                </a:solidFill>
                <a:latin typeface="Calibri"/>
                <a:cs typeface="Calibri"/>
              </a:rPr>
              <a:t>-06-18 Covid-19 en RDC : le prix Nobel congolais Denis </a:t>
            </a:r>
            <a:r>
              <a:rPr lang="fr-FR" b="1" dirty="0" err="1">
                <a:solidFill>
                  <a:srgbClr val="00373E"/>
                </a:solidFill>
                <a:latin typeface="Calibri"/>
                <a:cs typeface="Calibri"/>
              </a:rPr>
              <a:t>Mukwege</a:t>
            </a:r>
            <a:r>
              <a:rPr lang="fr-FR" b="1" dirty="0">
                <a:solidFill>
                  <a:srgbClr val="00373E"/>
                </a:solidFill>
                <a:latin typeface="Calibri"/>
                <a:cs typeface="Calibri"/>
              </a:rPr>
              <a:t> dément des déclarations qui circulent sur les réseaux sociaux </a:t>
            </a:r>
            <a:r>
              <a:rPr lang="fr-FR" b="1" dirty="0" smtClean="0">
                <a:solidFill>
                  <a:srgbClr val="00373E"/>
                </a:solidFill>
                <a:latin typeface="Calibri"/>
                <a:cs typeface="Calibri"/>
              </a:rPr>
              <a:t>2020</a:t>
            </a:r>
            <a:r>
              <a:rPr lang="fr-FR" b="1" dirty="0">
                <a:solidFill>
                  <a:srgbClr val="00373E"/>
                </a:solidFill>
                <a:latin typeface="Calibri"/>
                <a:cs typeface="Calibri"/>
              </a:rPr>
              <a:t>-04-29 RDC Beni-Ebola : une femme de 39 ans atteinte malgré avoir été </a:t>
            </a:r>
            <a:r>
              <a:rPr lang="fr-FR" b="1" dirty="0" smtClean="0">
                <a:solidFill>
                  <a:srgbClr val="00373E"/>
                </a:solidFill>
                <a:latin typeface="Calibri"/>
                <a:cs typeface="Calibri"/>
              </a:rPr>
              <a:t>vaccinée</a:t>
            </a:r>
            <a:endParaRPr lang="fr-FR" dirty="0">
              <a:solidFill>
                <a:srgbClr val="00373E"/>
              </a:solidFill>
              <a:latin typeface="Calibri"/>
              <a:cs typeface="Calibri"/>
            </a:endParaRPr>
          </a:p>
          <a:p>
            <a:r>
              <a:rPr lang="fr-FR" dirty="0">
                <a:latin typeface="Calibri"/>
                <a:cs typeface="Calibri"/>
              </a:rPr>
              <a:t> </a:t>
            </a:r>
          </a:p>
          <a:p>
            <a:r>
              <a:rPr lang="fr-FR" dirty="0">
                <a:latin typeface="Calibri"/>
                <a:cs typeface="Calibri"/>
              </a:rPr>
              <a:t> </a:t>
            </a:r>
          </a:p>
          <a:p>
            <a:endParaRPr lang="fr-FR" dirty="0" smtClean="0">
              <a:latin typeface="Calibri"/>
              <a:cs typeface="Calibri"/>
            </a:endParaRPr>
          </a:p>
          <a:p>
            <a:endParaRPr lang="fr-FR" dirty="0">
              <a:latin typeface="Calibri"/>
              <a:cs typeface="Calibri"/>
            </a:endParaRPr>
          </a:p>
          <a:p>
            <a:endParaRPr lang="fr-FR" dirty="0">
              <a:latin typeface="Calibri"/>
              <a:cs typeface="Calibri"/>
            </a:endParaRPr>
          </a:p>
        </p:txBody>
      </p:sp>
    </p:spTree>
    <p:extLst>
      <p:ext uri="{BB962C8B-B14F-4D97-AF65-F5344CB8AC3E}">
        <p14:creationId xmlns:p14="http://schemas.microsoft.com/office/powerpoint/2010/main" val="177516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Médecines et thérapeutiques alternatives </a:t>
            </a:r>
            <a:r>
              <a:rPr lang="fr-FR" sz="2800" b="1" dirty="0" smtClean="0">
                <a:solidFill>
                  <a:srgbClr val="E89E00"/>
                </a:solidFill>
              </a:rPr>
              <a:t> : chloroquine</a:t>
            </a:r>
            <a:endParaRPr lang="fr-FR" sz="2800" b="1" dirty="0">
              <a:solidFill>
                <a:srgbClr val="E89E00"/>
              </a:solidFill>
            </a:endParaRPr>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3937" y="0"/>
            <a:ext cx="2487880" cy="1278770"/>
          </a:xfrm>
          <a:prstGeom prst="rect">
            <a:avLst/>
          </a:prstGeom>
        </p:spPr>
      </p:pic>
      <p:pic>
        <p:nvPicPr>
          <p:cNvPr id="6" name="Image 5" descr="1918-10-22Le  Matin quinine_grippe_espagnoledef.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2353655" cy="2043757"/>
          </a:xfrm>
          <a:prstGeom prst="rect">
            <a:avLst/>
          </a:prstGeom>
        </p:spPr>
      </p:pic>
      <p:pic>
        <p:nvPicPr>
          <p:cNvPr id="7" name="Imag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23179" y="2083443"/>
            <a:ext cx="2898287" cy="1905665"/>
          </a:xfrm>
          <a:prstGeom prst="rect">
            <a:avLst/>
          </a:prstGeom>
        </p:spPr>
      </p:pic>
      <p:pic>
        <p:nvPicPr>
          <p:cNvPr id="3" name="Image 2" descr="2003-03-02 Congo Brazzacim09_tombe_enfat_nivaquinen.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0619" y="-1"/>
            <a:ext cx="1943318" cy="2080035"/>
          </a:xfrm>
          <a:prstGeom prst="rect">
            <a:avLst/>
          </a:prstGeom>
        </p:spPr>
      </p:pic>
      <p:pic>
        <p:nvPicPr>
          <p:cNvPr id="2" name="Image 1" descr="flyer Raoult.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3938438"/>
            <a:ext cx="4623782" cy="2311891"/>
          </a:xfrm>
          <a:prstGeom prst="rect">
            <a:avLst/>
          </a:prstGeom>
        </p:spPr>
      </p:pic>
      <p:pic>
        <p:nvPicPr>
          <p:cNvPr id="8" name="Image 7" descr="PHOTO-2020-03-26-19-50-11.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2059436"/>
            <a:ext cx="1763459" cy="1928870"/>
          </a:xfrm>
          <a:prstGeom prst="rect">
            <a:avLst/>
          </a:prstGeom>
        </p:spPr>
      </p:pic>
      <p:pic>
        <p:nvPicPr>
          <p:cNvPr id="10" name="Image 9" descr="PHOTO-2020-05-25-02-56-37.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1790" y="0"/>
            <a:ext cx="4710210" cy="4710210"/>
          </a:xfrm>
          <a:prstGeom prst="rect">
            <a:avLst/>
          </a:prstGeom>
        </p:spPr>
      </p:pic>
      <p:pic>
        <p:nvPicPr>
          <p:cNvPr id="11" name="Image 10" descr="traitement chloroquine vin.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84094" y="1279684"/>
            <a:ext cx="1294190" cy="2103707"/>
          </a:xfrm>
          <a:prstGeom prst="rect">
            <a:avLst/>
          </a:prstGeom>
        </p:spPr>
      </p:pic>
      <p:pic>
        <p:nvPicPr>
          <p:cNvPr id="12" name="Image 11" descr="vaccin afrique.jpe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06205" y="3400688"/>
            <a:ext cx="2938117" cy="2839495"/>
          </a:xfrm>
          <a:prstGeom prst="rect">
            <a:avLst/>
          </a:prstGeom>
        </p:spPr>
      </p:pic>
    </p:spTree>
    <p:extLst>
      <p:ext uri="{BB962C8B-B14F-4D97-AF65-F5344CB8AC3E}">
        <p14:creationId xmlns:p14="http://schemas.microsoft.com/office/powerpoint/2010/main" val="402138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Médecines et thérapeutiques alternatives </a:t>
            </a:r>
            <a:r>
              <a:rPr lang="fr-FR" sz="2800" b="1" dirty="0" smtClean="0">
                <a:solidFill>
                  <a:srgbClr val="E89E00"/>
                </a:solidFill>
              </a:rPr>
              <a:t> : chloroquine</a:t>
            </a:r>
            <a:endParaRPr lang="fr-FR" sz="2800" b="1" dirty="0">
              <a:solidFill>
                <a:srgbClr val="E89E00"/>
              </a:solidFill>
            </a:endParaRPr>
          </a:p>
        </p:txBody>
      </p:sp>
      <p:sp>
        <p:nvSpPr>
          <p:cNvPr id="7" name="Rectangle 6"/>
          <p:cNvSpPr/>
          <p:nvPr/>
        </p:nvSpPr>
        <p:spPr>
          <a:xfrm>
            <a:off x="220856" y="165213"/>
            <a:ext cx="11746835" cy="2031325"/>
          </a:xfrm>
          <a:prstGeom prst="rect">
            <a:avLst/>
          </a:prstGeom>
        </p:spPr>
        <p:txBody>
          <a:bodyPr wrap="square">
            <a:spAutoFit/>
          </a:bodyPr>
          <a:lstStyle/>
          <a:p>
            <a:r>
              <a:rPr lang="fr-FR" dirty="0" smtClean="0">
                <a:solidFill>
                  <a:srgbClr val="00373E"/>
                </a:solidFill>
                <a:latin typeface="Calibri"/>
                <a:cs typeface="Calibri"/>
              </a:rPr>
              <a:t>2020</a:t>
            </a:r>
            <a:r>
              <a:rPr lang="fr-FR" dirty="0">
                <a:solidFill>
                  <a:srgbClr val="00373E"/>
                </a:solidFill>
                <a:latin typeface="Calibri"/>
                <a:cs typeface="Calibri"/>
              </a:rPr>
              <a:t>-03-31 </a:t>
            </a:r>
            <a:r>
              <a:rPr lang="fr-FR" b="1" dirty="0">
                <a:solidFill>
                  <a:srgbClr val="00373E"/>
                </a:solidFill>
                <a:latin typeface="Calibri"/>
                <a:cs typeface="Calibri"/>
              </a:rPr>
              <a:t>RDC </a:t>
            </a:r>
            <a:r>
              <a:rPr lang="fr-FR" b="1" dirty="0" err="1">
                <a:solidFill>
                  <a:srgbClr val="00373E"/>
                </a:solidFill>
                <a:latin typeface="Calibri"/>
                <a:cs typeface="Calibri"/>
              </a:rPr>
              <a:t>fake</a:t>
            </a:r>
            <a:r>
              <a:rPr lang="fr-FR" b="1" dirty="0">
                <a:solidFill>
                  <a:srgbClr val="00373E"/>
                </a:solidFill>
                <a:latin typeface="Calibri"/>
                <a:cs typeface="Calibri"/>
              </a:rPr>
              <a:t> news ? Le don des 400 cures de la chloroquine  phosphate  </a:t>
            </a:r>
            <a:r>
              <a:rPr lang="fr-FR" dirty="0">
                <a:solidFill>
                  <a:srgbClr val="00373E"/>
                </a:solidFill>
                <a:latin typeface="Calibri"/>
                <a:cs typeface="Calibri"/>
              </a:rPr>
              <a:t>que la Présidente de l'ONG "Initiative plus" Madame Olive </a:t>
            </a:r>
            <a:r>
              <a:rPr lang="fr-FR" dirty="0" err="1">
                <a:solidFill>
                  <a:srgbClr val="00373E"/>
                </a:solidFill>
                <a:latin typeface="Calibri"/>
                <a:cs typeface="Calibri"/>
              </a:rPr>
              <a:t>Lembe</a:t>
            </a:r>
            <a:r>
              <a:rPr lang="fr-FR" dirty="0">
                <a:solidFill>
                  <a:srgbClr val="00373E"/>
                </a:solidFill>
                <a:latin typeface="Calibri"/>
                <a:cs typeface="Calibri"/>
              </a:rPr>
              <a:t> Kabila vient de faire à l'équipe de riposte semble être de la </a:t>
            </a:r>
            <a:r>
              <a:rPr lang="fr-FR" b="1" dirty="0">
                <a:solidFill>
                  <a:srgbClr val="00373E"/>
                </a:solidFill>
                <a:latin typeface="Calibri"/>
                <a:cs typeface="Calibri"/>
              </a:rPr>
              <a:t>contrefaçon des faux médicaments </a:t>
            </a:r>
            <a:endParaRPr lang="fr-FR" b="1"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-04-01 En Côte d’Ivoire, </a:t>
            </a:r>
            <a:r>
              <a:rPr lang="fr-FR" b="1" dirty="0">
                <a:solidFill>
                  <a:srgbClr val="00373E"/>
                </a:solidFill>
                <a:latin typeface="Calibri"/>
                <a:cs typeface="Calibri"/>
              </a:rPr>
              <a:t>ruée sur les feuilles de </a:t>
            </a:r>
            <a:r>
              <a:rPr lang="fr-FR" b="1" dirty="0" err="1">
                <a:solidFill>
                  <a:srgbClr val="00373E"/>
                </a:solidFill>
                <a:latin typeface="Calibri"/>
                <a:cs typeface="Calibri"/>
              </a:rPr>
              <a:t>neem</a:t>
            </a:r>
            <a:r>
              <a:rPr lang="fr-FR" b="1" dirty="0">
                <a:solidFill>
                  <a:srgbClr val="00373E"/>
                </a:solidFill>
                <a:latin typeface="Calibri"/>
                <a:cs typeface="Calibri"/>
              </a:rPr>
              <a:t> (</a:t>
            </a:r>
            <a:r>
              <a:rPr lang="fr-FR" b="1" i="1" dirty="0" err="1">
                <a:solidFill>
                  <a:srgbClr val="00373E"/>
                </a:solidFill>
                <a:latin typeface="Calibri"/>
                <a:cs typeface="Calibri"/>
              </a:rPr>
              <a:t>Azadirachta</a:t>
            </a:r>
            <a:r>
              <a:rPr lang="fr-FR" b="1" i="1" dirty="0">
                <a:solidFill>
                  <a:srgbClr val="00373E"/>
                </a:solidFill>
                <a:latin typeface="Calibri"/>
                <a:cs typeface="Calibri"/>
              </a:rPr>
              <a:t> </a:t>
            </a:r>
            <a:r>
              <a:rPr lang="fr-FR" b="1" i="1" dirty="0" err="1">
                <a:solidFill>
                  <a:srgbClr val="00373E"/>
                </a:solidFill>
                <a:latin typeface="Calibri"/>
                <a:cs typeface="Calibri"/>
              </a:rPr>
              <a:t>indica</a:t>
            </a:r>
            <a:r>
              <a:rPr lang="fr-FR" b="1" dirty="0">
                <a:solidFill>
                  <a:srgbClr val="00373E"/>
                </a:solidFill>
                <a:latin typeface="Calibri"/>
                <a:cs typeface="Calibri"/>
              </a:rPr>
              <a:t>) </a:t>
            </a:r>
            <a:r>
              <a:rPr lang="fr-FR" dirty="0">
                <a:solidFill>
                  <a:srgbClr val="00373E"/>
                </a:solidFill>
                <a:latin typeface="Calibri"/>
                <a:cs typeface="Calibri"/>
              </a:rPr>
              <a:t>après des rumeurs affirmant qu’elles contiennent de la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-04-08 Bilan d’étape des essais de l’</a:t>
            </a:r>
            <a:r>
              <a:rPr lang="fr-FR" dirty="0" err="1">
                <a:solidFill>
                  <a:srgbClr val="00373E"/>
                </a:solidFill>
                <a:latin typeface="Calibri"/>
                <a:cs typeface="Calibri"/>
              </a:rPr>
              <a:t>hydroxychloroquine</a:t>
            </a:r>
            <a:r>
              <a:rPr lang="fr-FR" dirty="0">
                <a:solidFill>
                  <a:srgbClr val="00373E"/>
                </a:solidFill>
                <a:latin typeface="Calibri"/>
                <a:cs typeface="Calibri"/>
              </a:rPr>
              <a:t> par Axel </a:t>
            </a:r>
            <a:r>
              <a:rPr lang="fr-FR" dirty="0" err="1">
                <a:solidFill>
                  <a:srgbClr val="00373E"/>
                </a:solidFill>
                <a:latin typeface="Calibri"/>
                <a:cs typeface="Calibri"/>
              </a:rPr>
              <a:t>Cahn</a:t>
            </a:r>
            <a:r>
              <a:rPr lang="fr-FR" dirty="0">
                <a:solidFill>
                  <a:srgbClr val="00373E"/>
                </a:solidFill>
                <a:latin typeface="Calibri"/>
                <a:cs typeface="Calibri"/>
              </a:rPr>
              <a:t> </a:t>
            </a:r>
            <a:endParaRPr lang="fr-FR"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-04-10 </a:t>
            </a:r>
            <a:r>
              <a:rPr lang="fr-FR" b="1" dirty="0">
                <a:solidFill>
                  <a:srgbClr val="00373E"/>
                </a:solidFill>
                <a:latin typeface="Calibri"/>
                <a:cs typeface="Calibri"/>
              </a:rPr>
              <a:t>La crise du Coronavirus fait flamber la circulation de faux médicaments </a:t>
            </a:r>
            <a:endParaRPr lang="fr-FR" b="1"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-06-07 RDC-Coronavirus : la PHARMAKINA met sur le marché l’</a:t>
            </a:r>
            <a:r>
              <a:rPr lang="fr-FR" dirty="0" err="1">
                <a:solidFill>
                  <a:srgbClr val="00373E"/>
                </a:solidFill>
                <a:latin typeface="Calibri"/>
                <a:cs typeface="Calibri"/>
              </a:rPr>
              <a:t>hydroxychloroquine</a:t>
            </a:r>
            <a:r>
              <a:rPr lang="fr-FR" dirty="0">
                <a:solidFill>
                  <a:srgbClr val="00373E"/>
                </a:solidFill>
                <a:latin typeface="Calibri"/>
                <a:cs typeface="Calibri"/>
              </a:rPr>
              <a:t> et la quinine injectable </a:t>
            </a:r>
            <a:endParaRPr lang="fr-FR" cap="small" dirty="0">
              <a:solidFill>
                <a:srgbClr val="00373E"/>
              </a:solidFill>
              <a:latin typeface="Calibri"/>
              <a:cs typeface="Calibri"/>
            </a:endParaRPr>
          </a:p>
        </p:txBody>
      </p:sp>
    </p:spTree>
    <p:extLst>
      <p:ext uri="{BB962C8B-B14F-4D97-AF65-F5344CB8AC3E}">
        <p14:creationId xmlns:p14="http://schemas.microsoft.com/office/powerpoint/2010/main" val="42834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Médecines et thérapeutiques alternatives </a:t>
            </a:r>
            <a:r>
              <a:rPr lang="fr-FR" sz="2800" b="1" dirty="0" smtClean="0">
                <a:solidFill>
                  <a:srgbClr val="E89E00"/>
                </a:solidFill>
              </a:rPr>
              <a:t>: </a:t>
            </a:r>
            <a:r>
              <a:rPr lang="fr-FR" sz="2800" b="1" i="1" dirty="0" err="1" smtClean="0">
                <a:solidFill>
                  <a:srgbClr val="E89E00"/>
                </a:solidFill>
              </a:rPr>
              <a:t>Artemisia</a:t>
            </a:r>
            <a:endParaRPr lang="fr-FR" sz="2800" b="1" dirty="0">
              <a:solidFill>
                <a:srgbClr val="E89E00"/>
              </a:solidFill>
            </a:endParaRPr>
          </a:p>
        </p:txBody>
      </p:sp>
      <p:pic>
        <p:nvPicPr>
          <p:cNvPr id="2" name="Image 1" descr="2020-04 Madagascar Cov#A4F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84231"/>
            <a:ext cx="3988756" cy="2243077"/>
          </a:xfrm>
          <a:prstGeom prst="rect">
            <a:avLst/>
          </a:prstGeom>
        </p:spPr>
      </p:pic>
      <p:pic>
        <p:nvPicPr>
          <p:cNvPr id="3" name="Image 2" descr="2020-04 Madagascar Cov#A4F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949067" cy="2050477"/>
          </a:xfrm>
          <a:prstGeom prst="rect">
            <a:avLst/>
          </a:prstGeom>
        </p:spPr>
      </p:pic>
      <p:pic>
        <p:nvPicPr>
          <p:cNvPr id="4" name="Image 3" descr="PHOTO-2020-04-20-RDC t#923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9515" y="1"/>
            <a:ext cx="3892485" cy="6229176"/>
          </a:xfrm>
          <a:prstGeom prst="rect">
            <a:avLst/>
          </a:prstGeom>
        </p:spPr>
      </p:pic>
      <p:pic>
        <p:nvPicPr>
          <p:cNvPr id="6" name="Image 5" descr="2020-04-22Madagascar-a#A8E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2550" y="71553"/>
            <a:ext cx="4370374" cy="5169775"/>
          </a:xfrm>
          <a:prstGeom prst="rect">
            <a:avLst/>
          </a:prstGeom>
        </p:spPr>
      </p:pic>
    </p:spTree>
    <p:extLst>
      <p:ext uri="{BB962C8B-B14F-4D97-AF65-F5344CB8AC3E}">
        <p14:creationId xmlns:p14="http://schemas.microsoft.com/office/powerpoint/2010/main" val="224489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Médecines et thérapeutiques alternatives </a:t>
            </a:r>
            <a:r>
              <a:rPr lang="fr-FR" sz="2800" b="1" dirty="0" smtClean="0">
                <a:solidFill>
                  <a:srgbClr val="E89E00"/>
                </a:solidFill>
              </a:rPr>
              <a:t>: </a:t>
            </a:r>
            <a:r>
              <a:rPr lang="fr-FR" sz="2800" b="1" i="1" dirty="0" err="1" smtClean="0">
                <a:solidFill>
                  <a:srgbClr val="E89E00"/>
                </a:solidFill>
              </a:rPr>
              <a:t>Artemisia</a:t>
            </a:r>
            <a:endParaRPr lang="fr-FR" sz="2800" b="1" i="1" dirty="0">
              <a:solidFill>
                <a:srgbClr val="E89E00"/>
              </a:solidFill>
            </a:endParaRPr>
          </a:p>
        </p:txBody>
      </p:sp>
      <p:sp>
        <p:nvSpPr>
          <p:cNvPr id="7" name="Rectangle 6"/>
          <p:cNvSpPr/>
          <p:nvPr/>
        </p:nvSpPr>
        <p:spPr>
          <a:xfrm>
            <a:off x="220856" y="165213"/>
            <a:ext cx="11971143" cy="2031325"/>
          </a:xfrm>
          <a:prstGeom prst="rect">
            <a:avLst/>
          </a:prstGeom>
        </p:spPr>
        <p:txBody>
          <a:bodyPr wrap="square">
            <a:spAutoFit/>
          </a:bodyPr>
          <a:lstStyle/>
          <a:p>
            <a:endParaRPr lang="fr-FR" b="1" dirty="0" smtClean="0">
              <a:solidFill>
                <a:srgbClr val="660066"/>
              </a:solidFill>
              <a:latin typeface="Calibri"/>
              <a:cs typeface="Calibri"/>
            </a:endParaRPr>
          </a:p>
          <a:p>
            <a:r>
              <a:rPr lang="fr-FR" dirty="0">
                <a:solidFill>
                  <a:srgbClr val="00373E"/>
                </a:solidFill>
                <a:latin typeface="Calibri"/>
                <a:cs typeface="Calibri"/>
              </a:rPr>
              <a:t>2019-08-12  </a:t>
            </a:r>
            <a:r>
              <a:rPr lang="fr-FR" b="1" dirty="0">
                <a:solidFill>
                  <a:srgbClr val="00373E"/>
                </a:solidFill>
                <a:latin typeface="Calibri"/>
                <a:cs typeface="Calibri"/>
              </a:rPr>
              <a:t>Ne pas jeter le bébé avec l’eau de son bain </a:t>
            </a:r>
            <a:r>
              <a:rPr lang="fr-FR" dirty="0" smtClean="0">
                <a:solidFill>
                  <a:srgbClr val="00373E"/>
                </a:solidFill>
                <a:latin typeface="Calibri"/>
                <a:cs typeface="Calibri"/>
              </a:rPr>
              <a:t>par Jean François Pays</a:t>
            </a:r>
            <a:endParaRPr lang="fr-FR"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-04-30 Sénégal-</a:t>
            </a:r>
            <a:r>
              <a:rPr lang="fr-FR" b="1" dirty="0">
                <a:solidFill>
                  <a:srgbClr val="00373E"/>
                </a:solidFill>
                <a:latin typeface="Calibri"/>
                <a:cs typeface="Calibri"/>
              </a:rPr>
              <a:t>Confidences du propriétaire de la plantation d‘</a:t>
            </a:r>
            <a:r>
              <a:rPr lang="fr-FR" b="1" i="1" dirty="0" err="1">
                <a:solidFill>
                  <a:srgbClr val="00373E"/>
                </a:solidFill>
                <a:latin typeface="Calibri"/>
                <a:cs typeface="Calibri"/>
              </a:rPr>
              <a:t>Artemisia</a:t>
            </a:r>
            <a:r>
              <a:rPr lang="fr-FR" b="1" dirty="0">
                <a:solidFill>
                  <a:srgbClr val="00373E"/>
                </a:solidFill>
                <a:latin typeface="Calibri"/>
                <a:cs typeface="Calibri"/>
              </a:rPr>
              <a:t> à </a:t>
            </a:r>
            <a:r>
              <a:rPr lang="fr-FR" b="1" dirty="0" err="1">
                <a:solidFill>
                  <a:srgbClr val="00373E"/>
                </a:solidFill>
                <a:latin typeface="Calibri"/>
                <a:cs typeface="Calibri"/>
              </a:rPr>
              <a:t>Tivaouane</a:t>
            </a:r>
            <a:r>
              <a:rPr lang="fr-FR" b="1" dirty="0">
                <a:solidFill>
                  <a:srgbClr val="00373E"/>
                </a:solidFill>
                <a:latin typeface="Calibri"/>
                <a:cs typeface="Calibri"/>
              </a:rPr>
              <a:t> </a:t>
            </a:r>
            <a:r>
              <a:rPr lang="fr-FR" dirty="0">
                <a:solidFill>
                  <a:srgbClr val="00373E"/>
                </a:solidFill>
                <a:latin typeface="Calibri"/>
                <a:cs typeface="Calibri"/>
              </a:rPr>
              <a:t>: «Je préfère garder l’anonymat parce que je crains pour ma vie» </a:t>
            </a:r>
            <a:endParaRPr lang="fr-FR" cap="small"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-05-02 </a:t>
            </a:r>
            <a:r>
              <a:rPr lang="fr-FR" b="1" dirty="0">
                <a:solidFill>
                  <a:srgbClr val="00373E"/>
                </a:solidFill>
                <a:latin typeface="Calibri"/>
                <a:cs typeface="Calibri"/>
              </a:rPr>
              <a:t>Le Gabon veut aussi adopter l’</a:t>
            </a:r>
            <a:r>
              <a:rPr lang="fr-FR" b="1" dirty="0" err="1">
                <a:solidFill>
                  <a:srgbClr val="00373E"/>
                </a:solidFill>
                <a:latin typeface="Calibri"/>
                <a:cs typeface="Calibri"/>
              </a:rPr>
              <a:t>Artemisia</a:t>
            </a:r>
            <a:r>
              <a:rPr lang="fr-FR" b="1" dirty="0">
                <a:solidFill>
                  <a:srgbClr val="00373E"/>
                </a:solidFill>
                <a:latin typeface="Calibri"/>
                <a:cs typeface="Calibri"/>
              </a:rPr>
              <a:t> comme remède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-05-11 </a:t>
            </a:r>
            <a:r>
              <a:rPr lang="fr-FR" b="1" dirty="0" err="1">
                <a:solidFill>
                  <a:srgbClr val="00373E"/>
                </a:solidFill>
                <a:latin typeface="Calibri"/>
                <a:cs typeface="Calibri"/>
              </a:rPr>
              <a:t>Covid-Organics</a:t>
            </a:r>
            <a:r>
              <a:rPr lang="fr-FR" b="1" dirty="0">
                <a:solidFill>
                  <a:srgbClr val="00373E"/>
                </a:solidFill>
                <a:latin typeface="Calibri"/>
                <a:cs typeface="Calibri"/>
              </a:rPr>
              <a:t> contre  coronavirus: les vérités du président malgache sur le rejet </a:t>
            </a:r>
            <a:endParaRPr lang="fr-FR" b="1" cap="small" dirty="0" smtClean="0">
              <a:solidFill>
                <a:srgbClr val="00373E"/>
              </a:solidFill>
              <a:latin typeface="Calibri"/>
              <a:cs typeface="Calibri"/>
            </a:endParaRPr>
          </a:p>
          <a:p>
            <a:endParaRPr lang="fr-FR" b="1" dirty="0">
              <a:solidFill>
                <a:srgbClr val="660066"/>
              </a:solidFill>
              <a:latin typeface="Calibri"/>
              <a:cs typeface="Calibri"/>
            </a:endParaRPr>
          </a:p>
        </p:txBody>
      </p:sp>
    </p:spTree>
    <p:extLst>
      <p:ext uri="{BB962C8B-B14F-4D97-AF65-F5344CB8AC3E}">
        <p14:creationId xmlns:p14="http://schemas.microsoft.com/office/powerpoint/2010/main" val="69332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dirty="0">
                <a:solidFill>
                  <a:srgbClr val="E89E00"/>
                </a:solidFill>
              </a:rPr>
              <a:t>T</a:t>
            </a:r>
            <a:r>
              <a:rPr lang="fr-FR" sz="2800" b="1" dirty="0" smtClean="0">
                <a:solidFill>
                  <a:srgbClr val="E89E00"/>
                </a:solidFill>
              </a:rPr>
              <a:t>hérapeutiques parascientifiques et historiques</a:t>
            </a:r>
            <a:endParaRPr lang="fr-FR" sz="2800" b="1" dirty="0">
              <a:solidFill>
                <a:srgbClr val="E89E00"/>
              </a:solidFill>
            </a:endParaRPr>
          </a:p>
        </p:txBody>
      </p:sp>
      <p:pic>
        <p:nvPicPr>
          <p:cNvPr id="6" name="Image 5" descr="1918 mesures prefector#A1D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9566" y="-41872"/>
            <a:ext cx="4232433" cy="3270340"/>
          </a:xfrm>
          <a:prstGeom prst="rect">
            <a:avLst/>
          </a:prstGeom>
        </p:spPr>
      </p:pic>
      <p:pic>
        <p:nvPicPr>
          <p:cNvPr id="4" name="Image 3" descr="IMG_E317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682413" cy="3462338"/>
          </a:xfrm>
          <a:prstGeom prst="rect">
            <a:avLst/>
          </a:prstGeom>
        </p:spPr>
      </p:pic>
      <p:pic>
        <p:nvPicPr>
          <p:cNvPr id="7" name="Image 6" descr="OHUU821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54400" y="0"/>
            <a:ext cx="3132646" cy="3462338"/>
          </a:xfrm>
          <a:prstGeom prst="rect">
            <a:avLst/>
          </a:prstGeom>
        </p:spPr>
      </p:pic>
      <p:pic>
        <p:nvPicPr>
          <p:cNvPr id="9" name="Image 8" descr="PHOTO-2020-05-28-17-47-59.jpg"/>
          <p:cNvPicPr>
            <a:picLocks noChangeAspect="1"/>
          </p:cNvPicPr>
          <p:nvPr/>
        </p:nvPicPr>
        <p:blipFill rotWithShape="1">
          <a:blip r:embed="rId5" cstate="screen">
            <a:extLst>
              <a:ext uri="{28A0092B-C50C-407E-A947-70E740481C1C}">
                <a14:useLocalDpi xmlns:a14="http://schemas.microsoft.com/office/drawing/2010/main"/>
              </a:ext>
            </a:extLst>
          </a:blip>
          <a:srcRect r="-2016"/>
          <a:stretch/>
        </p:blipFill>
        <p:spPr>
          <a:xfrm>
            <a:off x="0" y="3369558"/>
            <a:ext cx="2244777" cy="2844456"/>
          </a:xfrm>
          <a:prstGeom prst="rect">
            <a:avLst/>
          </a:prstGeom>
        </p:spPr>
      </p:pic>
      <p:pic>
        <p:nvPicPr>
          <p:cNvPr id="10" name="Image 9" descr="1919 Grippe-Pêle-Mêle-#A1EA.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73724" y="3228873"/>
            <a:ext cx="4011106" cy="2967252"/>
          </a:xfrm>
          <a:prstGeom prst="rect">
            <a:avLst/>
          </a:prstGeom>
        </p:spPr>
      </p:pic>
      <p:pic>
        <p:nvPicPr>
          <p:cNvPr id="11" name="Image 10" descr="8b342f98-ind_20_11_0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00123" y="3443534"/>
            <a:ext cx="2713103" cy="2713103"/>
          </a:xfrm>
          <a:prstGeom prst="rect">
            <a:avLst/>
          </a:prstGeom>
        </p:spPr>
      </p:pic>
      <p:pic>
        <p:nvPicPr>
          <p:cNvPr id="12" name="Image 11" descr="Hydr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37499" y="3479313"/>
            <a:ext cx="3074842" cy="2743646"/>
          </a:xfrm>
          <a:prstGeom prst="rect">
            <a:avLst/>
          </a:prstGeom>
        </p:spPr>
      </p:pic>
    </p:spTree>
    <p:extLst>
      <p:ext uri="{BB962C8B-B14F-4D97-AF65-F5344CB8AC3E}">
        <p14:creationId xmlns:p14="http://schemas.microsoft.com/office/powerpoint/2010/main" val="39608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2009-12-15Joal Amath Ly 02marabout coran ecri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3962" y="0"/>
            <a:ext cx="4662187" cy="6216250"/>
          </a:xfrm>
          <a:prstGeom prst="rect">
            <a:avLst/>
          </a:prstGeom>
        </p:spPr>
      </p:pic>
      <p:sp>
        <p:nvSpPr>
          <p:cNvPr id="5" name="Rectangle 4"/>
          <p:cNvSpPr/>
          <p:nvPr/>
        </p:nvSpPr>
        <p:spPr>
          <a:xfrm>
            <a:off x="-135902" y="6334780"/>
            <a:ext cx="12095375" cy="523220"/>
          </a:xfrm>
          <a:prstGeom prst="rect">
            <a:avLst/>
          </a:prstGeom>
        </p:spPr>
        <p:txBody>
          <a:bodyPr wrap="square">
            <a:spAutoFit/>
          </a:bodyPr>
          <a:lstStyle/>
          <a:p>
            <a:pPr algn="ctr"/>
            <a:r>
              <a:rPr lang="fr-FR" sz="2800" b="1" spc="-150" dirty="0" err="1">
                <a:solidFill>
                  <a:srgbClr val="E89E00"/>
                </a:solidFill>
              </a:rPr>
              <a:t>T</a:t>
            </a:r>
            <a:r>
              <a:rPr lang="fr-FR" sz="2800" b="1" spc="-150" dirty="0" err="1" smtClean="0">
                <a:solidFill>
                  <a:srgbClr val="E89E00"/>
                </a:solidFill>
              </a:rPr>
              <a:t>radipraticiens</a:t>
            </a:r>
            <a:r>
              <a:rPr lang="fr-FR" sz="2800" b="1" spc="-150" dirty="0" smtClean="0">
                <a:solidFill>
                  <a:srgbClr val="E89E00"/>
                </a:solidFill>
              </a:rPr>
              <a:t>, marabouts, pasteurs</a:t>
            </a:r>
            <a:r>
              <a:rPr lang="mr-IN" sz="2800" b="1" spc="-150" dirty="0" smtClean="0">
                <a:solidFill>
                  <a:srgbClr val="E89E00"/>
                </a:solidFill>
              </a:rPr>
              <a:t>…</a:t>
            </a:r>
            <a:r>
              <a:rPr lang="fr-FR" sz="2800" b="1" spc="-150" dirty="0" smtClean="0">
                <a:solidFill>
                  <a:srgbClr val="E89E00"/>
                </a:solidFill>
              </a:rPr>
              <a:t> bd</a:t>
            </a:r>
            <a:endParaRPr lang="fr-FR" sz="2800" b="1" spc="-150" dirty="0">
              <a:solidFill>
                <a:srgbClr val="E89E00"/>
              </a:solidFill>
            </a:endParaRPr>
          </a:p>
        </p:txBody>
      </p:sp>
      <p:sp>
        <p:nvSpPr>
          <p:cNvPr id="7" name="Rectangle 6"/>
          <p:cNvSpPr/>
          <p:nvPr/>
        </p:nvSpPr>
        <p:spPr>
          <a:xfrm>
            <a:off x="220857" y="165213"/>
            <a:ext cx="9800532" cy="1477328"/>
          </a:xfrm>
          <a:prstGeom prst="rect">
            <a:avLst/>
          </a:prstGeom>
        </p:spPr>
        <p:txBody>
          <a:bodyPr wrap="square">
            <a:spAutoFit/>
          </a:bodyPr>
          <a:lstStyle/>
          <a:p>
            <a:endParaRPr lang="fr-FR" b="1" dirty="0" smtClean="0">
              <a:solidFill>
                <a:srgbClr val="660066"/>
              </a:solidFill>
              <a:latin typeface="Calibri"/>
              <a:cs typeface="Calibri"/>
            </a:endParaRPr>
          </a:p>
          <a:p>
            <a:endParaRPr lang="fr-FR" b="1" dirty="0">
              <a:solidFill>
                <a:srgbClr val="660066"/>
              </a:solidFill>
              <a:latin typeface="Calibri"/>
              <a:cs typeface="Calibri"/>
            </a:endParaRPr>
          </a:p>
          <a:p>
            <a:endParaRPr lang="fr-FR" b="1" dirty="0" smtClean="0">
              <a:solidFill>
                <a:srgbClr val="660066"/>
              </a:solidFill>
              <a:latin typeface="Calibri"/>
              <a:cs typeface="Calibri"/>
            </a:endParaRPr>
          </a:p>
          <a:p>
            <a:endParaRPr lang="fr-FR" b="1" dirty="0">
              <a:solidFill>
                <a:srgbClr val="660066"/>
              </a:solidFill>
              <a:latin typeface="Calibri"/>
              <a:cs typeface="Calibri"/>
            </a:endParaRPr>
          </a:p>
          <a:p>
            <a:endParaRPr lang="fr-FR" b="1" dirty="0" smtClean="0">
              <a:solidFill>
                <a:srgbClr val="660066"/>
              </a:solidFill>
              <a:latin typeface="Calibri"/>
              <a:cs typeface="Calibri"/>
            </a:endParaRPr>
          </a:p>
        </p:txBody>
      </p:sp>
      <p:pic>
        <p:nvPicPr>
          <p:cNvPr id="3" name="Image 2" descr="2020-04-20-flyer marab#92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9684"/>
            <a:ext cx="5381929" cy="3750199"/>
          </a:xfrm>
          <a:prstGeom prst="rect">
            <a:avLst/>
          </a:prstGeom>
        </p:spPr>
      </p:pic>
      <p:pic>
        <p:nvPicPr>
          <p:cNvPr id="8" name="Image 7" descr="2013-11-18Joal porte amulette vautour3_modifié-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022600"/>
            <a:ext cx="5331208" cy="3182470"/>
          </a:xfrm>
          <a:prstGeom prst="rect">
            <a:avLst/>
          </a:prstGeom>
        </p:spPr>
      </p:pic>
      <p:pic>
        <p:nvPicPr>
          <p:cNvPr id="9" name="Image 8" descr="2001-12-10 DK Rose04 seuil amulette fer croix boi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5763" y="0"/>
            <a:ext cx="3126237" cy="4168316"/>
          </a:xfrm>
          <a:prstGeom prst="rect">
            <a:avLst/>
          </a:prstGeom>
        </p:spPr>
      </p:pic>
      <p:pic>
        <p:nvPicPr>
          <p:cNvPr id="10" name="Image 9" descr="1995? SN  Mbour amulette seuil maison.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00487" y="4152089"/>
            <a:ext cx="3091514" cy="2110270"/>
          </a:xfrm>
          <a:prstGeom prst="rect">
            <a:avLst/>
          </a:prstGeom>
        </p:spPr>
      </p:pic>
    </p:spTree>
    <p:extLst>
      <p:ext uri="{BB962C8B-B14F-4D97-AF65-F5344CB8AC3E}">
        <p14:creationId xmlns:p14="http://schemas.microsoft.com/office/powerpoint/2010/main" val="3422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625" y="6364414"/>
            <a:ext cx="12095375" cy="523220"/>
          </a:xfrm>
          <a:prstGeom prst="rect">
            <a:avLst/>
          </a:prstGeom>
        </p:spPr>
        <p:txBody>
          <a:bodyPr wrap="square">
            <a:spAutoFit/>
          </a:bodyPr>
          <a:lstStyle/>
          <a:p>
            <a:pPr algn="ctr"/>
            <a:r>
              <a:rPr lang="fr-FR" sz="2800" b="1" spc="-150" dirty="0" err="1">
                <a:solidFill>
                  <a:srgbClr val="E89E00"/>
                </a:solidFill>
              </a:rPr>
              <a:t>T</a:t>
            </a:r>
            <a:r>
              <a:rPr lang="fr-FR" sz="2800" b="1" spc="-150" dirty="0" err="1" smtClean="0">
                <a:solidFill>
                  <a:srgbClr val="E89E00"/>
                </a:solidFill>
              </a:rPr>
              <a:t>radipraticiens</a:t>
            </a:r>
            <a:r>
              <a:rPr lang="fr-FR" sz="2800" b="1" spc="-150" dirty="0" smtClean="0">
                <a:solidFill>
                  <a:srgbClr val="E89E00"/>
                </a:solidFill>
              </a:rPr>
              <a:t>, marabouts, pasteurs</a:t>
            </a:r>
            <a:r>
              <a:rPr lang="mr-IN" sz="2800" b="1" spc="-150" dirty="0" smtClean="0">
                <a:solidFill>
                  <a:srgbClr val="E89E00"/>
                </a:solidFill>
              </a:rPr>
              <a:t>…</a:t>
            </a:r>
            <a:r>
              <a:rPr lang="fr-FR" sz="2800" b="1" spc="-150" dirty="0" smtClean="0">
                <a:solidFill>
                  <a:srgbClr val="E89E00"/>
                </a:solidFill>
              </a:rPr>
              <a:t>1</a:t>
            </a:r>
            <a:endParaRPr lang="fr-FR" sz="2800" b="1" spc="-150" dirty="0">
              <a:solidFill>
                <a:srgbClr val="E89E00"/>
              </a:solidFill>
            </a:endParaRPr>
          </a:p>
        </p:txBody>
      </p:sp>
      <p:sp>
        <p:nvSpPr>
          <p:cNvPr id="7" name="Rectangle 6"/>
          <p:cNvSpPr/>
          <p:nvPr/>
        </p:nvSpPr>
        <p:spPr>
          <a:xfrm>
            <a:off x="220857" y="165213"/>
            <a:ext cx="9800532" cy="1477328"/>
          </a:xfrm>
          <a:prstGeom prst="rect">
            <a:avLst/>
          </a:prstGeom>
        </p:spPr>
        <p:txBody>
          <a:bodyPr wrap="square">
            <a:spAutoFit/>
          </a:bodyPr>
          <a:lstStyle/>
          <a:p>
            <a:endParaRPr lang="fr-FR" b="1" dirty="0" smtClean="0">
              <a:solidFill>
                <a:srgbClr val="660066"/>
              </a:solidFill>
              <a:latin typeface="Calibri"/>
              <a:cs typeface="Calibri"/>
            </a:endParaRPr>
          </a:p>
          <a:p>
            <a:endParaRPr lang="fr-FR" b="1" dirty="0">
              <a:solidFill>
                <a:srgbClr val="660066"/>
              </a:solidFill>
              <a:latin typeface="Calibri"/>
              <a:cs typeface="Calibri"/>
            </a:endParaRPr>
          </a:p>
          <a:p>
            <a:endParaRPr lang="fr-FR" b="1" dirty="0" smtClean="0">
              <a:solidFill>
                <a:srgbClr val="660066"/>
              </a:solidFill>
              <a:latin typeface="Calibri"/>
              <a:cs typeface="Calibri"/>
            </a:endParaRPr>
          </a:p>
          <a:p>
            <a:endParaRPr lang="fr-FR" b="1" dirty="0">
              <a:solidFill>
                <a:srgbClr val="660066"/>
              </a:solidFill>
              <a:latin typeface="Calibri"/>
              <a:cs typeface="Calibri"/>
            </a:endParaRPr>
          </a:p>
          <a:p>
            <a:endParaRPr lang="fr-FR" b="1" dirty="0" smtClean="0">
              <a:solidFill>
                <a:srgbClr val="660066"/>
              </a:solidFill>
              <a:latin typeface="Calibri"/>
              <a:cs typeface="Calibri"/>
            </a:endParaRPr>
          </a:p>
        </p:txBody>
      </p:sp>
      <p:sp>
        <p:nvSpPr>
          <p:cNvPr id="3" name="Rectangle 2"/>
          <p:cNvSpPr/>
          <p:nvPr/>
        </p:nvSpPr>
        <p:spPr>
          <a:xfrm>
            <a:off x="0" y="0"/>
            <a:ext cx="11746835" cy="6186310"/>
          </a:xfrm>
          <a:prstGeom prst="rect">
            <a:avLst/>
          </a:prstGeom>
        </p:spPr>
        <p:txBody>
          <a:bodyPr wrap="square">
            <a:spAutoFit/>
          </a:bodyPr>
          <a:lstStyle/>
          <a:p>
            <a:r>
              <a:rPr lang="fr-FR" dirty="0">
                <a:solidFill>
                  <a:srgbClr val="00373E"/>
                </a:solidFill>
                <a:latin typeface="Calibri"/>
                <a:cs typeface="Calibri"/>
              </a:rPr>
              <a:t>2020-03-02 Sénégal : </a:t>
            </a:r>
            <a:r>
              <a:rPr lang="fr-FR" b="1" dirty="0">
                <a:solidFill>
                  <a:srgbClr val="00373E"/>
                </a:solidFill>
                <a:latin typeface="Calibri"/>
                <a:cs typeface="Calibri"/>
              </a:rPr>
              <a:t>Ce marabout avertit </a:t>
            </a:r>
            <a:r>
              <a:rPr lang="fr-FR" b="1" dirty="0" err="1">
                <a:solidFill>
                  <a:srgbClr val="00373E"/>
                </a:solidFill>
                <a:latin typeface="Calibri"/>
                <a:cs typeface="Calibri"/>
              </a:rPr>
              <a:t>Macky</a:t>
            </a:r>
            <a:r>
              <a:rPr lang="fr-FR" b="1" dirty="0">
                <a:solidFill>
                  <a:srgbClr val="00373E"/>
                </a:solidFill>
                <a:latin typeface="Calibri"/>
                <a:cs typeface="Calibri"/>
              </a:rPr>
              <a:t> </a:t>
            </a:r>
            <a:r>
              <a:rPr lang="fr-FR" b="1" dirty="0" err="1">
                <a:solidFill>
                  <a:srgbClr val="00373E"/>
                </a:solidFill>
                <a:latin typeface="Calibri"/>
                <a:cs typeface="Calibri"/>
              </a:rPr>
              <a:t>Sall</a:t>
            </a:r>
            <a:r>
              <a:rPr lang="fr-FR" b="1" dirty="0">
                <a:solidFill>
                  <a:srgbClr val="00373E"/>
                </a:solidFill>
                <a:latin typeface="Calibri"/>
                <a:cs typeface="Calibri"/>
              </a:rPr>
              <a:t> et donne une solution pour </a:t>
            </a:r>
            <a:r>
              <a:rPr lang="fr-FR" b="1" dirty="0" smtClean="0">
                <a:solidFill>
                  <a:srgbClr val="00373E"/>
                </a:solidFill>
                <a:latin typeface="Calibri"/>
                <a:cs typeface="Calibri"/>
              </a:rPr>
              <a:t>Coronavirus</a:t>
            </a:r>
          </a:p>
          <a:p>
            <a:r>
              <a:rPr lang="fr-FR" dirty="0" smtClean="0">
                <a:solidFill>
                  <a:srgbClr val="00373E"/>
                </a:solidFill>
                <a:latin typeface="Calibri"/>
                <a:cs typeface="Calibri"/>
              </a:rPr>
              <a:t>2020</a:t>
            </a:r>
            <a:r>
              <a:rPr lang="fr-FR" dirty="0">
                <a:solidFill>
                  <a:srgbClr val="00373E"/>
                </a:solidFill>
                <a:latin typeface="Calibri"/>
                <a:cs typeface="Calibri"/>
              </a:rPr>
              <a:t>-03-06 Sénégal, riposte au Coronavirus : rôle et place de </a:t>
            </a:r>
            <a:r>
              <a:rPr lang="fr-FR" dirty="0" smtClean="0">
                <a:solidFill>
                  <a:srgbClr val="00373E"/>
                </a:solidFill>
                <a:latin typeface="Calibri"/>
                <a:cs typeface="Calibri"/>
              </a:rPr>
              <a:t>la médecine </a:t>
            </a:r>
            <a:r>
              <a:rPr lang="fr-FR" dirty="0">
                <a:solidFill>
                  <a:srgbClr val="00373E"/>
                </a:solidFill>
                <a:latin typeface="Calibri"/>
                <a:cs typeface="Calibri"/>
              </a:rPr>
              <a:t>traditionnelle </a:t>
            </a:r>
          </a:p>
          <a:p>
            <a:r>
              <a:rPr lang="fr-FR" dirty="0">
                <a:solidFill>
                  <a:srgbClr val="00373E"/>
                </a:solidFill>
                <a:latin typeface="Calibri"/>
                <a:cs typeface="Calibri"/>
              </a:rPr>
              <a:t>2020-03-18 Bénin :  </a:t>
            </a:r>
            <a:r>
              <a:rPr lang="fr-FR" dirty="0" err="1">
                <a:solidFill>
                  <a:srgbClr val="00373E"/>
                </a:solidFill>
                <a:latin typeface="Calibri"/>
                <a:cs typeface="Calibri"/>
              </a:rPr>
              <a:t>Dah</a:t>
            </a:r>
            <a:r>
              <a:rPr lang="fr-FR" dirty="0">
                <a:solidFill>
                  <a:srgbClr val="00373E"/>
                </a:solidFill>
                <a:latin typeface="Calibri"/>
                <a:cs typeface="Calibri"/>
              </a:rPr>
              <a:t> </a:t>
            </a:r>
            <a:r>
              <a:rPr lang="fr-FR" dirty="0" err="1">
                <a:solidFill>
                  <a:srgbClr val="00373E"/>
                </a:solidFill>
                <a:latin typeface="Calibri"/>
                <a:cs typeface="Calibri"/>
              </a:rPr>
              <a:t>Sogbè</a:t>
            </a:r>
            <a:r>
              <a:rPr lang="fr-FR" dirty="0">
                <a:solidFill>
                  <a:srgbClr val="00373E"/>
                </a:solidFill>
                <a:latin typeface="Calibri"/>
                <a:cs typeface="Calibri"/>
              </a:rPr>
              <a:t> </a:t>
            </a:r>
            <a:r>
              <a:rPr lang="fr-FR" dirty="0" err="1">
                <a:solidFill>
                  <a:srgbClr val="00373E"/>
                </a:solidFill>
                <a:latin typeface="Calibri"/>
                <a:cs typeface="Calibri"/>
              </a:rPr>
              <a:t>Kpozèhouè</a:t>
            </a:r>
            <a:r>
              <a:rPr lang="fr-FR" dirty="0">
                <a:solidFill>
                  <a:srgbClr val="00373E"/>
                </a:solidFill>
                <a:latin typeface="Calibri"/>
                <a:cs typeface="Calibri"/>
              </a:rPr>
              <a:t> appelle à la conscience collective des </a:t>
            </a:r>
            <a:r>
              <a:rPr lang="fr-FR" dirty="0" err="1">
                <a:solidFill>
                  <a:srgbClr val="00373E"/>
                </a:solidFill>
                <a:latin typeface="Calibri"/>
                <a:cs typeface="Calibri"/>
              </a:rPr>
              <a:t>tradipraticiens</a:t>
            </a:r>
            <a:r>
              <a:rPr lang="fr-FR" dirty="0">
                <a:solidFill>
                  <a:srgbClr val="00373E"/>
                </a:solidFill>
                <a:latin typeface="Calibri"/>
                <a:cs typeface="Calibri"/>
              </a:rPr>
              <a:t> face au Coronavirus </a:t>
            </a:r>
            <a:r>
              <a:rPr lang="fr-FR" dirty="0" smtClean="0">
                <a:solidFill>
                  <a:srgbClr val="00373E"/>
                </a:solidFill>
                <a:latin typeface="Calibri"/>
                <a:cs typeface="Calibri"/>
              </a:rPr>
              <a:t>2020</a:t>
            </a:r>
            <a:r>
              <a:rPr lang="fr-FR" dirty="0">
                <a:solidFill>
                  <a:srgbClr val="00373E"/>
                </a:solidFill>
                <a:latin typeface="Calibri"/>
                <a:cs typeface="Calibri"/>
              </a:rPr>
              <a:t>-03-23 Au Nigeria, un pasteur promet un remède au Covid-19 à des fidèles en transe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-03-26 RDC : 3 enfants meurent à Kinshasa après avoir été purgés par leur mère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-03-27 Côte d’Ivoire.  Le  ministère de la santé invite  les </a:t>
            </a:r>
            <a:r>
              <a:rPr lang="fr-FR" dirty="0" err="1">
                <a:solidFill>
                  <a:srgbClr val="00373E"/>
                </a:solidFill>
                <a:latin typeface="Calibri"/>
                <a:cs typeface="Calibri"/>
              </a:rPr>
              <a:t>tradipraticiens</a:t>
            </a:r>
            <a:r>
              <a:rPr lang="fr-FR" dirty="0">
                <a:solidFill>
                  <a:srgbClr val="00373E"/>
                </a:solidFill>
                <a:latin typeface="Calibri"/>
                <a:cs typeface="Calibri"/>
              </a:rPr>
              <a:t> à rejoindre la lutte contre le Covid-19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-03-29 Gabon : 10 pasteurs et un plaisantin arrêtés à Libreville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-03-30 Nigeria : un prédicateur « reprécise » sa prophétie sur la fin du coronavirus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-03-31  Guinée, Kankan : des chercheurs et </a:t>
            </a:r>
            <a:r>
              <a:rPr lang="fr-FR" dirty="0" err="1">
                <a:solidFill>
                  <a:srgbClr val="00373E"/>
                </a:solidFill>
                <a:latin typeface="Calibri"/>
                <a:cs typeface="Calibri"/>
              </a:rPr>
              <a:t>tradipraticiens</a:t>
            </a:r>
            <a:r>
              <a:rPr lang="fr-FR" dirty="0">
                <a:solidFill>
                  <a:srgbClr val="00373E"/>
                </a:solidFill>
                <a:latin typeface="Calibri"/>
                <a:cs typeface="Calibri"/>
              </a:rPr>
              <a:t> N’KO proposent un produit contre le COVID-</a:t>
            </a:r>
            <a:r>
              <a:rPr lang="fr-FR" dirty="0" smtClean="0">
                <a:solidFill>
                  <a:srgbClr val="00373E"/>
                </a:solidFill>
                <a:latin typeface="Calibri"/>
                <a:cs typeface="Calibri"/>
              </a:rPr>
              <a:t>19</a:t>
            </a:r>
          </a:p>
          <a:p>
            <a:r>
              <a:rPr lang="fr-FR" dirty="0" smtClean="0">
                <a:solidFill>
                  <a:srgbClr val="00373E"/>
                </a:solidFill>
                <a:latin typeface="Calibri"/>
                <a:cs typeface="Calibri"/>
              </a:rPr>
              <a:t>2020</a:t>
            </a:r>
            <a:r>
              <a:rPr lang="fr-FR" dirty="0">
                <a:solidFill>
                  <a:srgbClr val="00373E"/>
                </a:solidFill>
                <a:latin typeface="Calibri"/>
                <a:cs typeface="Calibri"/>
              </a:rPr>
              <a:t>-04-05 RDC, Sud-</a:t>
            </a:r>
            <a:r>
              <a:rPr lang="fr-FR" dirty="0" err="1">
                <a:solidFill>
                  <a:srgbClr val="00373E"/>
                </a:solidFill>
                <a:latin typeface="Calibri"/>
                <a:cs typeface="Calibri"/>
              </a:rPr>
              <a:t>Ubangi</a:t>
            </a:r>
            <a:r>
              <a:rPr lang="fr-FR" dirty="0">
                <a:solidFill>
                  <a:srgbClr val="00373E"/>
                </a:solidFill>
                <a:latin typeface="Calibri"/>
                <a:cs typeface="Calibri"/>
              </a:rPr>
              <a:t> : une personne décédée à Gemena après une prise de "kongo </a:t>
            </a:r>
            <a:r>
              <a:rPr lang="fr-FR" dirty="0" err="1">
                <a:solidFill>
                  <a:srgbClr val="00373E"/>
                </a:solidFill>
                <a:latin typeface="Calibri"/>
                <a:cs typeface="Calibri"/>
              </a:rPr>
              <a:t>bololo</a:t>
            </a:r>
            <a:r>
              <a:rPr lang="fr-FR" dirty="0">
                <a:solidFill>
                  <a:srgbClr val="00373E"/>
                </a:solidFill>
                <a:latin typeface="Calibri"/>
                <a:cs typeface="Calibri"/>
              </a:rPr>
              <a:t>" contre le Coronavirus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-04-06 Côte d’Ivoire Dr </a:t>
            </a:r>
            <a:r>
              <a:rPr lang="fr-FR" dirty="0" err="1">
                <a:solidFill>
                  <a:srgbClr val="00373E"/>
                </a:solidFill>
                <a:latin typeface="Calibri"/>
                <a:cs typeface="Calibri"/>
              </a:rPr>
              <a:t>Kroa</a:t>
            </a:r>
            <a:r>
              <a:rPr lang="fr-FR" dirty="0">
                <a:solidFill>
                  <a:srgbClr val="00373E"/>
                </a:solidFill>
                <a:latin typeface="Calibri"/>
                <a:cs typeface="Calibri"/>
              </a:rPr>
              <a:t> </a:t>
            </a:r>
            <a:r>
              <a:rPr lang="fr-FR" dirty="0" err="1">
                <a:solidFill>
                  <a:srgbClr val="00373E"/>
                </a:solidFill>
                <a:latin typeface="Calibri"/>
                <a:cs typeface="Calibri"/>
              </a:rPr>
              <a:t>éhoulé</a:t>
            </a:r>
            <a:r>
              <a:rPr lang="fr-FR" dirty="0">
                <a:solidFill>
                  <a:srgbClr val="00373E"/>
                </a:solidFill>
                <a:latin typeface="Calibri"/>
                <a:cs typeface="Calibri"/>
              </a:rPr>
              <a:t>, responsable de la médecine traditionnelle : « D’ici la fin du mois, les travaux pourront nous conduire à trouver des </a:t>
            </a:r>
            <a:r>
              <a:rPr lang="fr-FR" dirty="0" smtClean="0">
                <a:solidFill>
                  <a:srgbClr val="00373E"/>
                </a:solidFill>
                <a:latin typeface="Calibri"/>
                <a:cs typeface="Calibri"/>
              </a:rPr>
              <a:t>médicaments</a:t>
            </a:r>
          </a:p>
          <a:p>
            <a:r>
              <a:rPr lang="fr-FR" dirty="0" smtClean="0">
                <a:solidFill>
                  <a:srgbClr val="00373E"/>
                </a:solidFill>
                <a:latin typeface="Calibri"/>
                <a:cs typeface="Calibri"/>
              </a:rPr>
              <a:t>2020</a:t>
            </a:r>
            <a:r>
              <a:rPr lang="fr-FR" dirty="0">
                <a:solidFill>
                  <a:srgbClr val="00373E"/>
                </a:solidFill>
                <a:latin typeface="Calibri"/>
                <a:cs typeface="Calibri"/>
              </a:rPr>
              <a:t>-04-07 Le Président de l’Association des sorciers et guérisseurs traditionnels du Cameroun propose une recette pour tordre le cou au Covid-</a:t>
            </a:r>
            <a:r>
              <a:rPr lang="fr-FR" dirty="0" smtClean="0">
                <a:solidFill>
                  <a:srgbClr val="00373E"/>
                </a:solidFill>
                <a:latin typeface="Calibri"/>
                <a:cs typeface="Calibri"/>
              </a:rPr>
              <a:t>19</a:t>
            </a:r>
          </a:p>
          <a:p>
            <a:r>
              <a:rPr lang="fr-FR" dirty="0" smtClean="0">
                <a:solidFill>
                  <a:srgbClr val="00373E"/>
                </a:solidFill>
                <a:latin typeface="Calibri"/>
                <a:cs typeface="Calibri"/>
              </a:rPr>
              <a:t>2020</a:t>
            </a:r>
            <a:r>
              <a:rPr lang="fr-FR" dirty="0">
                <a:solidFill>
                  <a:srgbClr val="00373E"/>
                </a:solidFill>
                <a:latin typeface="Calibri"/>
                <a:cs typeface="Calibri"/>
              </a:rPr>
              <a:t>-04-08 RDC : il y a aucun </a:t>
            </a:r>
            <a:r>
              <a:rPr lang="fr-FR" dirty="0" err="1">
                <a:solidFill>
                  <a:srgbClr val="00373E"/>
                </a:solidFill>
                <a:latin typeface="Calibri"/>
                <a:cs typeface="Calibri"/>
              </a:rPr>
              <a:t>tradipraticien</a:t>
            </a:r>
            <a:r>
              <a:rPr lang="fr-FR" dirty="0">
                <a:solidFill>
                  <a:srgbClr val="00373E"/>
                </a:solidFill>
                <a:latin typeface="Calibri"/>
                <a:cs typeface="Calibri"/>
              </a:rPr>
              <a:t> qui peut soigner le Coronavirus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-04-08 Zimbabwe : le gouvernement autorise les herboristes à traiter les patients atteint de coronavirus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-04-09 Vers un test d’un médicament traditionnel malgache pour guérir le Covid-19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-04-10 </a:t>
            </a:r>
            <a:r>
              <a:rPr lang="fr-FR" b="1" dirty="0">
                <a:solidFill>
                  <a:srgbClr val="00373E"/>
                </a:solidFill>
                <a:latin typeface="Calibri"/>
                <a:cs typeface="Calibri"/>
              </a:rPr>
              <a:t>Malawi : huit "vampires" présumés ont été lynchés à mort </a:t>
            </a:r>
            <a:endParaRPr lang="fr-FR" b="1" dirty="0" smtClean="0">
              <a:solidFill>
                <a:srgbClr val="00373E"/>
              </a:solidFill>
              <a:latin typeface="Calibri"/>
              <a:cs typeface="Calibri"/>
            </a:endParaRPr>
          </a:p>
          <a:p>
            <a:r>
              <a:rPr lang="fr-FR" dirty="0">
                <a:solidFill>
                  <a:srgbClr val="00373E"/>
                </a:solidFill>
                <a:latin typeface="Calibri"/>
                <a:cs typeface="Calibri"/>
              </a:rPr>
              <a:t>2020-04-11 COVID-19 Côte d’Ivoire : les praticiens de la médecine traditionnelle présentent leurs acquis</a:t>
            </a:r>
          </a:p>
          <a:p>
            <a:r>
              <a:rPr lang="fr-FR" dirty="0">
                <a:solidFill>
                  <a:srgbClr val="00373E"/>
                </a:solidFill>
                <a:latin typeface="Calibri"/>
                <a:cs typeface="Calibri"/>
              </a:rPr>
              <a:t>2020-04-16 Sénégal : Kara propose un « remède miraculeux » contre la maladie </a:t>
            </a:r>
          </a:p>
          <a:p>
            <a:r>
              <a:rPr lang="fr-FR" dirty="0">
                <a:solidFill>
                  <a:srgbClr val="00373E"/>
                </a:solidFill>
                <a:latin typeface="Calibri"/>
                <a:cs typeface="Calibri"/>
              </a:rPr>
              <a:t>2020-04-18 Côte d’Ivoire : un féticheur et un marabout annoncent la fin de la pandémie pour le 15 juin prochain </a:t>
            </a:r>
          </a:p>
          <a:p>
            <a:r>
              <a:rPr lang="fr-FR" dirty="0">
                <a:solidFill>
                  <a:srgbClr val="00373E"/>
                </a:solidFill>
                <a:latin typeface="Calibri"/>
                <a:cs typeface="Calibri"/>
              </a:rPr>
              <a:t>2020-04-19 Sénégal : voyants et marabouts </a:t>
            </a:r>
            <a:r>
              <a:rPr lang="fr-FR" dirty="0" err="1">
                <a:solidFill>
                  <a:srgbClr val="00373E"/>
                </a:solidFill>
                <a:latin typeface="Calibri"/>
                <a:cs typeface="Calibri"/>
              </a:rPr>
              <a:t>désertés</a:t>
            </a:r>
            <a:r>
              <a:rPr lang="fr-FR" dirty="0">
                <a:solidFill>
                  <a:srgbClr val="00373E"/>
                </a:solidFill>
                <a:latin typeface="Calibri"/>
                <a:cs typeface="Calibri"/>
              </a:rPr>
              <a:t> pour cause de pandémie du </a:t>
            </a:r>
            <a:r>
              <a:rPr lang="fr-FR" dirty="0" smtClean="0">
                <a:solidFill>
                  <a:srgbClr val="00373E"/>
                </a:solidFill>
                <a:latin typeface="Calibri"/>
                <a:cs typeface="Calibri"/>
              </a:rPr>
              <a:t>coronavirus</a:t>
            </a:r>
          </a:p>
        </p:txBody>
      </p:sp>
    </p:spTree>
    <p:extLst>
      <p:ext uri="{BB962C8B-B14F-4D97-AF65-F5344CB8AC3E}">
        <p14:creationId xmlns:p14="http://schemas.microsoft.com/office/powerpoint/2010/main" val="137835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BF135-FCDB-6141-9824-6BA297D061FB}"/>
              </a:ext>
            </a:extLst>
          </p:cNvPr>
          <p:cNvSpPr>
            <a:spLocks noGrp="1"/>
          </p:cNvSpPr>
          <p:nvPr>
            <p:ph type="title"/>
          </p:nvPr>
        </p:nvSpPr>
        <p:spPr>
          <a:xfrm>
            <a:off x="673100" y="1100093"/>
            <a:ext cx="10766044" cy="763214"/>
          </a:xfrm>
        </p:spPr>
        <p:txBody>
          <a:bodyPr/>
          <a:lstStyle/>
          <a:p>
            <a:r>
              <a:rPr lang="fr-FR" dirty="0"/>
              <a:t>Préliminaire</a:t>
            </a:r>
          </a:p>
        </p:txBody>
      </p:sp>
      <p:sp>
        <p:nvSpPr>
          <p:cNvPr id="3" name="Espace réservé du contenu 2">
            <a:extLst>
              <a:ext uri="{FF2B5EF4-FFF2-40B4-BE49-F238E27FC236}">
                <a16:creationId xmlns:a16="http://schemas.microsoft.com/office/drawing/2014/main" id="{A07C61D1-EB1A-5447-92DB-9D25581CD669}"/>
              </a:ext>
            </a:extLst>
          </p:cNvPr>
          <p:cNvSpPr>
            <a:spLocks noGrp="1"/>
          </p:cNvSpPr>
          <p:nvPr>
            <p:ph sz="half" idx="2"/>
          </p:nvPr>
        </p:nvSpPr>
        <p:spPr>
          <a:xfrm>
            <a:off x="673100" y="2013278"/>
            <a:ext cx="10744200" cy="4145981"/>
          </a:xfrm>
        </p:spPr>
        <p:txBody>
          <a:bodyPr/>
          <a:lstStyle/>
          <a:p>
            <a:pPr>
              <a:lnSpc>
                <a:spcPct val="100000"/>
              </a:lnSpc>
            </a:pPr>
            <a:r>
              <a:rPr lang="fr-FR" sz="2000" dirty="0"/>
              <a:t>Objectif: Description de l’évolution 1) des faits liés à l'épidémie, 2) de la réponse, 3) des opinions pour décrire l’évolution chronologique des opinions dans les médias</a:t>
            </a:r>
          </a:p>
          <a:p>
            <a:r>
              <a:rPr lang="fr-FR" sz="2000" dirty="0"/>
              <a:t>Méthode </a:t>
            </a:r>
          </a:p>
          <a:p>
            <a:pPr lvl="1">
              <a:spcBef>
                <a:spcPts val="200"/>
              </a:spcBef>
              <a:spcAft>
                <a:spcPts val="600"/>
              </a:spcAft>
            </a:pPr>
            <a:r>
              <a:rPr lang="fr-FR" sz="1800" dirty="0"/>
              <a:t>Collecte de tous les articles sur les médias en ligne, 5 sources principales (</a:t>
            </a:r>
            <a:r>
              <a:rPr lang="fr-FR" sz="1800" i="1" dirty="0" err="1"/>
              <a:t>Sidwaya</a:t>
            </a:r>
            <a:r>
              <a:rPr lang="fr-FR" sz="1800" i="1" dirty="0"/>
              <a:t>, </a:t>
            </a:r>
            <a:r>
              <a:rPr lang="fr-FR" sz="1800" i="1" dirty="0" err="1"/>
              <a:t>Lepays</a:t>
            </a:r>
            <a:r>
              <a:rPr lang="fr-FR" sz="1800" i="1" dirty="0"/>
              <a:t>, l’observateur </a:t>
            </a:r>
            <a:r>
              <a:rPr lang="fr-FR" sz="1800" i="1" dirty="0" err="1"/>
              <a:t>paalga</a:t>
            </a:r>
            <a:r>
              <a:rPr lang="fr-FR" sz="1800" i="1" dirty="0"/>
              <a:t>, </a:t>
            </a:r>
            <a:r>
              <a:rPr lang="fr-FR" sz="1800" i="1" dirty="0" err="1"/>
              <a:t>Lefaso.net</a:t>
            </a:r>
            <a:r>
              <a:rPr lang="fr-FR" sz="1800" i="1" dirty="0"/>
              <a:t>, </a:t>
            </a:r>
            <a:r>
              <a:rPr lang="fr-FR" sz="1800" i="1" dirty="0" err="1"/>
              <a:t>Netafrique</a:t>
            </a:r>
            <a:r>
              <a:rPr lang="fr-FR" sz="1800" dirty="0"/>
              <a:t>) sans exclusion de toute autre source d’intérêt, celles institutionnelles (OMS, Ministère de la santé) et réseaux sociaux, notamment youtube, </a:t>
            </a:r>
            <a:r>
              <a:rPr lang="fr-FR" sz="1800" i="1" dirty="0" err="1"/>
              <a:t>whatsapp</a:t>
            </a:r>
            <a:r>
              <a:rPr lang="fr-FR" sz="1800" dirty="0"/>
              <a:t> et </a:t>
            </a:r>
            <a:r>
              <a:rPr lang="fr-FR" sz="1800" i="1" dirty="0" err="1"/>
              <a:t>facebook</a:t>
            </a:r>
            <a:endParaRPr lang="fr-FR" sz="1800" dirty="0"/>
          </a:p>
          <a:p>
            <a:pPr lvl="1">
              <a:spcBef>
                <a:spcPts val="200"/>
              </a:spcBef>
              <a:spcAft>
                <a:spcPts val="600"/>
              </a:spcAft>
            </a:pPr>
            <a:r>
              <a:rPr lang="fr-FR" sz="1800" dirty="0"/>
              <a:t>Archivage sur </a:t>
            </a:r>
            <a:r>
              <a:rPr lang="fr-FR" sz="1800" dirty="0" err="1"/>
              <a:t>Zotero des articles</a:t>
            </a:r>
            <a:r>
              <a:rPr lang="fr-FR" sz="1800" dirty="0"/>
              <a:t> (chaque mois entre 150 et 200) ainsi que des vidéos parlant du </a:t>
            </a:r>
            <a:r>
              <a:rPr lang="fr-FR" sz="1800" dirty="0" err="1"/>
              <a:t>covid</a:t>
            </a:r>
            <a:endParaRPr lang="fr-FR" sz="1800" dirty="0"/>
          </a:p>
          <a:p>
            <a:pPr lvl="1">
              <a:spcBef>
                <a:spcPts val="200"/>
              </a:spcBef>
              <a:spcAft>
                <a:spcPts val="600"/>
              </a:spcAft>
            </a:pPr>
            <a:r>
              <a:rPr lang="fr-FR" sz="1800" dirty="0"/>
              <a:t>Analyse par thème à partir de : commentaires d’articles en ligne, données de terrain, messages réseaux sociaux, autres sources</a:t>
            </a:r>
          </a:p>
          <a:p>
            <a:r>
              <a:rPr lang="fr-FR" sz="2000" dirty="0"/>
              <a:t>Depuis mars 2020, biblio. </a:t>
            </a:r>
            <a:r>
              <a:rPr lang="fr-FR" sz="2000" dirty="0" err="1"/>
              <a:t>Zotero: </a:t>
            </a:r>
            <a:r>
              <a:rPr lang="fr-FR" sz="2000" dirty="0"/>
              <a:t>695 articles de presse et 10 vidéos</a:t>
            </a:r>
          </a:p>
          <a:p>
            <a:r>
              <a:rPr lang="fr-FR" sz="2000" dirty="0"/>
              <a:t>Présentation: couleurs: </a:t>
            </a:r>
            <a:r>
              <a:rPr lang="fr-FR" sz="2000" dirty="0">
                <a:solidFill>
                  <a:schemeClr val="accent1"/>
                </a:solidFill>
              </a:rPr>
              <a:t>bleu</a:t>
            </a:r>
            <a:r>
              <a:rPr lang="fr-FR" sz="2000" dirty="0"/>
              <a:t>=population  </a:t>
            </a:r>
            <a:r>
              <a:rPr lang="fr-FR" sz="2000" dirty="0">
                <a:solidFill>
                  <a:schemeClr val="accent6"/>
                </a:solidFill>
              </a:rPr>
              <a:t>vert</a:t>
            </a:r>
            <a:r>
              <a:rPr lang="fr-FR" sz="2000" dirty="0"/>
              <a:t>=institutions/Etat   noir: médias</a:t>
            </a:r>
          </a:p>
        </p:txBody>
      </p:sp>
    </p:spTree>
    <p:extLst>
      <p:ext uri="{BB962C8B-B14F-4D97-AF65-F5344CB8AC3E}">
        <p14:creationId xmlns:p14="http://schemas.microsoft.com/office/powerpoint/2010/main" val="163039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625" y="6364414"/>
            <a:ext cx="12095375" cy="523220"/>
          </a:xfrm>
          <a:prstGeom prst="rect">
            <a:avLst/>
          </a:prstGeom>
        </p:spPr>
        <p:txBody>
          <a:bodyPr wrap="square">
            <a:spAutoFit/>
          </a:bodyPr>
          <a:lstStyle/>
          <a:p>
            <a:pPr algn="ctr"/>
            <a:r>
              <a:rPr lang="fr-FR" sz="2800" b="1" spc="-150" dirty="0" err="1">
                <a:solidFill>
                  <a:srgbClr val="E89E00"/>
                </a:solidFill>
              </a:rPr>
              <a:t>T</a:t>
            </a:r>
            <a:r>
              <a:rPr lang="fr-FR" sz="2800" b="1" spc="-150" dirty="0" err="1" smtClean="0">
                <a:solidFill>
                  <a:srgbClr val="E89E00"/>
                </a:solidFill>
              </a:rPr>
              <a:t>radipraticiens</a:t>
            </a:r>
            <a:r>
              <a:rPr lang="fr-FR" sz="2800" b="1" spc="-150" dirty="0" smtClean="0">
                <a:solidFill>
                  <a:srgbClr val="E89E00"/>
                </a:solidFill>
              </a:rPr>
              <a:t>, marabouts, pasteurs</a:t>
            </a:r>
            <a:r>
              <a:rPr lang="mr-IN" sz="2800" b="1" spc="-150" dirty="0" smtClean="0">
                <a:solidFill>
                  <a:srgbClr val="E89E00"/>
                </a:solidFill>
              </a:rPr>
              <a:t>…</a:t>
            </a:r>
            <a:r>
              <a:rPr lang="fr-FR" sz="2800" b="1" spc="-150" dirty="0">
                <a:solidFill>
                  <a:srgbClr val="E89E00"/>
                </a:solidFill>
              </a:rPr>
              <a:t>2</a:t>
            </a:r>
          </a:p>
        </p:txBody>
      </p:sp>
      <p:sp>
        <p:nvSpPr>
          <p:cNvPr id="7" name="Rectangle 6"/>
          <p:cNvSpPr/>
          <p:nvPr/>
        </p:nvSpPr>
        <p:spPr>
          <a:xfrm>
            <a:off x="220857" y="165213"/>
            <a:ext cx="9800532" cy="1477328"/>
          </a:xfrm>
          <a:prstGeom prst="rect">
            <a:avLst/>
          </a:prstGeom>
        </p:spPr>
        <p:txBody>
          <a:bodyPr wrap="square">
            <a:spAutoFit/>
          </a:bodyPr>
          <a:lstStyle/>
          <a:p>
            <a:endParaRPr lang="fr-FR" b="1" dirty="0" smtClean="0">
              <a:solidFill>
                <a:srgbClr val="660066"/>
              </a:solidFill>
              <a:latin typeface="Calibri"/>
              <a:cs typeface="Calibri"/>
            </a:endParaRPr>
          </a:p>
          <a:p>
            <a:endParaRPr lang="fr-FR" b="1" dirty="0">
              <a:solidFill>
                <a:srgbClr val="660066"/>
              </a:solidFill>
              <a:latin typeface="Calibri"/>
              <a:cs typeface="Calibri"/>
            </a:endParaRPr>
          </a:p>
          <a:p>
            <a:endParaRPr lang="fr-FR" b="1" dirty="0" smtClean="0">
              <a:solidFill>
                <a:srgbClr val="660066"/>
              </a:solidFill>
              <a:latin typeface="Calibri"/>
              <a:cs typeface="Calibri"/>
            </a:endParaRPr>
          </a:p>
          <a:p>
            <a:endParaRPr lang="fr-FR" b="1" dirty="0">
              <a:solidFill>
                <a:srgbClr val="660066"/>
              </a:solidFill>
              <a:latin typeface="Calibri"/>
              <a:cs typeface="Calibri"/>
            </a:endParaRPr>
          </a:p>
          <a:p>
            <a:endParaRPr lang="fr-FR" b="1" dirty="0" smtClean="0">
              <a:solidFill>
                <a:srgbClr val="660066"/>
              </a:solidFill>
              <a:latin typeface="Calibri"/>
              <a:cs typeface="Calibri"/>
            </a:endParaRPr>
          </a:p>
        </p:txBody>
      </p:sp>
      <p:sp>
        <p:nvSpPr>
          <p:cNvPr id="3" name="Rectangle 2"/>
          <p:cNvSpPr/>
          <p:nvPr/>
        </p:nvSpPr>
        <p:spPr>
          <a:xfrm>
            <a:off x="0" y="176042"/>
            <a:ext cx="11746835" cy="3139321"/>
          </a:xfrm>
          <a:prstGeom prst="rect">
            <a:avLst/>
          </a:prstGeom>
        </p:spPr>
        <p:txBody>
          <a:bodyPr wrap="square">
            <a:spAutoFit/>
          </a:bodyPr>
          <a:lstStyle/>
          <a:p>
            <a:r>
              <a:rPr lang="fr-FR" dirty="0" smtClean="0">
                <a:solidFill>
                  <a:srgbClr val="00373E"/>
                </a:solidFill>
                <a:latin typeface="Calibri"/>
                <a:cs typeface="Calibri"/>
              </a:rPr>
              <a:t>2020</a:t>
            </a:r>
            <a:r>
              <a:rPr lang="fr-FR" dirty="0">
                <a:solidFill>
                  <a:srgbClr val="00373E"/>
                </a:solidFill>
                <a:latin typeface="Calibri"/>
                <a:cs typeface="Calibri"/>
              </a:rPr>
              <a:t>-04-20 Madagascar franchi le 1er pas avec la médecine traditionnelle </a:t>
            </a:r>
          </a:p>
          <a:p>
            <a:r>
              <a:rPr lang="fr-FR" dirty="0" smtClean="0">
                <a:solidFill>
                  <a:srgbClr val="00373E"/>
                </a:solidFill>
                <a:latin typeface="Calibri"/>
                <a:cs typeface="Calibri"/>
              </a:rPr>
              <a:t>2020-04-20 </a:t>
            </a:r>
            <a:r>
              <a:rPr lang="fr-FR" b="1" dirty="0" smtClean="0">
                <a:solidFill>
                  <a:srgbClr val="00373E"/>
                </a:solidFill>
                <a:latin typeface="Calibri"/>
                <a:cs typeface="Calibri"/>
              </a:rPr>
              <a:t>RDC, Goma Dr. Patrick </a:t>
            </a:r>
            <a:r>
              <a:rPr lang="fr-FR" b="1" dirty="0" err="1" smtClean="0">
                <a:solidFill>
                  <a:srgbClr val="00373E"/>
                </a:solidFill>
                <a:latin typeface="Calibri"/>
                <a:cs typeface="Calibri"/>
              </a:rPr>
              <a:t>Kibonge</a:t>
            </a:r>
            <a:r>
              <a:rPr lang="fr-FR" b="1" dirty="0" smtClean="0">
                <a:solidFill>
                  <a:srgbClr val="00373E"/>
                </a:solidFill>
                <a:latin typeface="Calibri"/>
                <a:cs typeface="Calibri"/>
              </a:rPr>
              <a:t> : «Aucun </a:t>
            </a:r>
            <a:r>
              <a:rPr lang="fr-FR" b="1" dirty="0" err="1" smtClean="0">
                <a:solidFill>
                  <a:srgbClr val="00373E"/>
                </a:solidFill>
                <a:latin typeface="Calibri"/>
                <a:cs typeface="Calibri"/>
              </a:rPr>
              <a:t>tradipraticien</a:t>
            </a:r>
            <a:r>
              <a:rPr lang="fr-FR" b="1" dirty="0" smtClean="0">
                <a:solidFill>
                  <a:srgbClr val="00373E"/>
                </a:solidFill>
                <a:latin typeface="Calibri"/>
                <a:cs typeface="Calibri"/>
              </a:rPr>
              <a:t> n’a le remède du coronavirus » </a:t>
            </a:r>
          </a:p>
          <a:p>
            <a:r>
              <a:rPr lang="fr-FR" dirty="0" smtClean="0">
                <a:solidFill>
                  <a:srgbClr val="00373E"/>
                </a:solidFill>
                <a:latin typeface="Calibri"/>
                <a:cs typeface="Calibri"/>
              </a:rPr>
              <a:t>2020</a:t>
            </a:r>
            <a:r>
              <a:rPr lang="fr-FR" dirty="0">
                <a:solidFill>
                  <a:srgbClr val="00373E"/>
                </a:solidFill>
                <a:latin typeface="Calibri"/>
                <a:cs typeface="Calibri"/>
              </a:rPr>
              <a:t>-04-23 </a:t>
            </a:r>
            <a:r>
              <a:rPr lang="fr-FR" b="1" dirty="0">
                <a:solidFill>
                  <a:srgbClr val="00373E"/>
                </a:solidFill>
                <a:latin typeface="Calibri"/>
                <a:cs typeface="Calibri"/>
              </a:rPr>
              <a:t>Burkina Faso : lutte contre le coronavirus : les </a:t>
            </a:r>
            <a:r>
              <a:rPr lang="fr-FR" b="1" dirty="0" err="1">
                <a:solidFill>
                  <a:srgbClr val="00373E"/>
                </a:solidFill>
                <a:latin typeface="Calibri"/>
                <a:cs typeface="Calibri"/>
              </a:rPr>
              <a:t>tradipraticiens</a:t>
            </a:r>
            <a:r>
              <a:rPr lang="fr-FR" b="1" dirty="0">
                <a:solidFill>
                  <a:srgbClr val="00373E"/>
                </a:solidFill>
                <a:latin typeface="Calibri"/>
                <a:cs typeface="Calibri"/>
              </a:rPr>
              <a:t> offrent des remèdes pour des tests {médecines </a:t>
            </a:r>
            <a:r>
              <a:rPr lang="fr-FR" dirty="0" smtClean="0">
                <a:solidFill>
                  <a:srgbClr val="00373E"/>
                </a:solidFill>
                <a:latin typeface="Calibri"/>
                <a:cs typeface="Calibri"/>
              </a:rPr>
              <a:t>2020</a:t>
            </a:r>
            <a:r>
              <a:rPr lang="fr-FR" dirty="0">
                <a:solidFill>
                  <a:srgbClr val="00373E"/>
                </a:solidFill>
                <a:latin typeface="Calibri"/>
                <a:cs typeface="Calibri"/>
              </a:rPr>
              <a:t>-05-01 </a:t>
            </a:r>
            <a:r>
              <a:rPr lang="fr-FR" b="1" dirty="0">
                <a:solidFill>
                  <a:srgbClr val="00373E"/>
                </a:solidFill>
                <a:latin typeface="Calibri"/>
                <a:cs typeface="Calibri"/>
              </a:rPr>
              <a:t>Côte d’Ivoire, </a:t>
            </a:r>
            <a:r>
              <a:rPr lang="fr-FR" b="1" dirty="0" err="1">
                <a:solidFill>
                  <a:srgbClr val="00373E"/>
                </a:solidFill>
                <a:latin typeface="Calibri"/>
                <a:cs typeface="Calibri"/>
              </a:rPr>
              <a:t>myticisme</a:t>
            </a:r>
            <a:r>
              <a:rPr lang="fr-FR" b="1" dirty="0">
                <a:solidFill>
                  <a:srgbClr val="00373E"/>
                </a:solidFill>
                <a:latin typeface="Calibri"/>
                <a:cs typeface="Calibri"/>
              </a:rPr>
              <a:t> : voici pourquoi il faut dormir nu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-05-02  </a:t>
            </a:r>
            <a:r>
              <a:rPr lang="fr-FR" b="1" dirty="0">
                <a:solidFill>
                  <a:srgbClr val="00373E"/>
                </a:solidFill>
                <a:latin typeface="Calibri"/>
                <a:cs typeface="Calibri"/>
              </a:rPr>
              <a:t>Guinée, Kindia : il jure de guérir les malades du virus grâce à une révélation divine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-05-05 </a:t>
            </a:r>
            <a:r>
              <a:rPr lang="fr-FR" b="1" dirty="0">
                <a:solidFill>
                  <a:srgbClr val="00373E"/>
                </a:solidFill>
                <a:latin typeface="Calibri"/>
                <a:cs typeface="Calibri"/>
              </a:rPr>
              <a:t>L’OMS soutient une médecine traditionnelle reposant sur des éléments scientifiques probants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-05-10 Cameroun, “</a:t>
            </a:r>
            <a:r>
              <a:rPr lang="fr-FR" dirty="0" err="1">
                <a:solidFill>
                  <a:srgbClr val="00373E"/>
                </a:solidFill>
                <a:latin typeface="Calibri"/>
                <a:cs typeface="Calibri"/>
              </a:rPr>
              <a:t>Covid</a:t>
            </a:r>
            <a:r>
              <a:rPr lang="fr-FR" dirty="0">
                <a:solidFill>
                  <a:srgbClr val="00373E"/>
                </a:solidFill>
                <a:latin typeface="Calibri"/>
                <a:cs typeface="Calibri"/>
              </a:rPr>
              <a:t>-cure”: la nouvelle potion magique proposée par un </a:t>
            </a:r>
            <a:r>
              <a:rPr lang="fr-FR" dirty="0" err="1">
                <a:solidFill>
                  <a:srgbClr val="00373E"/>
                </a:solidFill>
                <a:latin typeface="Calibri"/>
                <a:cs typeface="Calibri"/>
              </a:rPr>
              <a:t>tradipraticien</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-05-11 Afrique : le génie africain en marche contre le coronavirus : mesures et traitements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-06-01 Cameroun : le commerce des décoctions tient bon devant les </a:t>
            </a:r>
            <a:r>
              <a:rPr lang="fr-FR" dirty="0" smtClean="0">
                <a:solidFill>
                  <a:srgbClr val="00373E"/>
                </a:solidFill>
                <a:latin typeface="Calibri"/>
                <a:cs typeface="Calibri"/>
              </a:rPr>
              <a:t>hôpitaux</a:t>
            </a:r>
          </a:p>
          <a:p>
            <a:r>
              <a:rPr lang="fr-FR" dirty="0" smtClean="0">
                <a:solidFill>
                  <a:srgbClr val="00373E"/>
                </a:solidFill>
                <a:latin typeface="Calibri"/>
                <a:cs typeface="Calibri"/>
              </a:rPr>
              <a:t>2020</a:t>
            </a:r>
            <a:r>
              <a:rPr lang="fr-FR" dirty="0">
                <a:solidFill>
                  <a:srgbClr val="00373E"/>
                </a:solidFill>
                <a:latin typeface="Calibri"/>
                <a:cs typeface="Calibri"/>
              </a:rPr>
              <a:t>-06-06 Sénégal : Moustapha </a:t>
            </a:r>
            <a:r>
              <a:rPr lang="fr-FR" dirty="0" err="1">
                <a:solidFill>
                  <a:srgbClr val="00373E"/>
                </a:solidFill>
                <a:latin typeface="Calibri"/>
                <a:cs typeface="Calibri"/>
              </a:rPr>
              <a:t>Cissé</a:t>
            </a:r>
            <a:r>
              <a:rPr lang="fr-FR" dirty="0">
                <a:solidFill>
                  <a:srgbClr val="00373E"/>
                </a:solidFill>
                <a:latin typeface="Calibri"/>
                <a:cs typeface="Calibri"/>
              </a:rPr>
              <a:t> </a:t>
            </a:r>
            <a:r>
              <a:rPr lang="fr-FR" dirty="0" err="1">
                <a:solidFill>
                  <a:srgbClr val="00373E"/>
                </a:solidFill>
                <a:latin typeface="Calibri"/>
                <a:cs typeface="Calibri"/>
              </a:rPr>
              <a:t>Lô</a:t>
            </a:r>
            <a:r>
              <a:rPr lang="fr-FR" dirty="0">
                <a:solidFill>
                  <a:srgbClr val="00373E"/>
                </a:solidFill>
                <a:latin typeface="Calibri"/>
                <a:cs typeface="Calibri"/>
              </a:rPr>
              <a:t> annonce avoir trouvé le remède contre la covid-</a:t>
            </a:r>
            <a:r>
              <a:rPr lang="fr-FR" dirty="0" smtClean="0">
                <a:solidFill>
                  <a:srgbClr val="00373E"/>
                </a:solidFill>
                <a:latin typeface="Calibri"/>
                <a:cs typeface="Calibri"/>
              </a:rPr>
              <a:t>19</a:t>
            </a:r>
          </a:p>
          <a:p>
            <a:r>
              <a:rPr lang="fr-FR" dirty="0">
                <a:solidFill>
                  <a:srgbClr val="00373E"/>
                </a:solidFill>
                <a:latin typeface="Calibri"/>
                <a:cs typeface="Calibri"/>
              </a:rPr>
              <a:t>2020-06-12 Gabon : la position du </a:t>
            </a:r>
            <a:r>
              <a:rPr lang="fr-FR" dirty="0" err="1">
                <a:solidFill>
                  <a:srgbClr val="00373E"/>
                </a:solidFill>
                <a:latin typeface="Calibri"/>
                <a:cs typeface="Calibri"/>
              </a:rPr>
              <a:t>Copil</a:t>
            </a:r>
            <a:r>
              <a:rPr lang="fr-FR" dirty="0">
                <a:solidFill>
                  <a:srgbClr val="00373E"/>
                </a:solidFill>
                <a:latin typeface="Calibri"/>
                <a:cs typeface="Calibri"/>
              </a:rPr>
              <a:t> sur les décoctions battue en brèche par des médecins </a:t>
            </a:r>
            <a:r>
              <a:rPr lang="fr-FR" dirty="0" smtClean="0">
                <a:solidFill>
                  <a:srgbClr val="00373E"/>
                </a:solidFill>
                <a:latin typeface="Calibri"/>
                <a:cs typeface="Calibri"/>
              </a:rPr>
              <a:t>malgaches</a:t>
            </a:r>
            <a:endParaRPr lang="fr-FR" dirty="0">
              <a:solidFill>
                <a:srgbClr val="00373E"/>
              </a:solidFill>
              <a:latin typeface="Calibri"/>
              <a:cs typeface="Calibri"/>
            </a:endParaRPr>
          </a:p>
        </p:txBody>
      </p:sp>
    </p:spTree>
    <p:extLst>
      <p:ext uri="{BB962C8B-B14F-4D97-AF65-F5344CB8AC3E}">
        <p14:creationId xmlns:p14="http://schemas.microsoft.com/office/powerpoint/2010/main" val="4322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spc="-90" dirty="0" smtClean="0">
                <a:solidFill>
                  <a:srgbClr val="E89E00"/>
                </a:solidFill>
              </a:rPr>
              <a:t>Mort, vieillesse</a:t>
            </a:r>
            <a:endParaRPr lang="fr-FR" sz="2800" b="1" spc="-90" dirty="0">
              <a:solidFill>
                <a:srgbClr val="E89E00"/>
              </a:solidFill>
            </a:endParaRPr>
          </a:p>
        </p:txBody>
      </p:sp>
      <p:pic>
        <p:nvPicPr>
          <p:cNvPr id="2" name="Image 1" descr="PHOTO-2020-03-21-18-39-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4125" y="0"/>
            <a:ext cx="2305422" cy="2316560"/>
          </a:xfrm>
          <a:prstGeom prst="rect">
            <a:avLst/>
          </a:prstGeom>
        </p:spPr>
      </p:pic>
      <p:pic>
        <p:nvPicPr>
          <p:cNvPr id="4" name="Image 3" descr="90408381_1015804719412#5ED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9736" y="98388"/>
            <a:ext cx="2924471" cy="2202511"/>
          </a:xfrm>
          <a:prstGeom prst="rect">
            <a:avLst/>
          </a:prstGeom>
        </p:spPr>
      </p:pic>
      <p:pic>
        <p:nvPicPr>
          <p:cNvPr id="6" name="Image 5" descr="2020-03-02 bd covid vi#630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984489"/>
            <a:ext cx="3490847" cy="3231762"/>
          </a:xfrm>
          <a:prstGeom prst="rect">
            <a:avLst/>
          </a:prstGeom>
        </p:spPr>
      </p:pic>
      <p:pic>
        <p:nvPicPr>
          <p:cNvPr id="7" name="Image 6" descr="2020-04  rungismorgu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96843" y="3022600"/>
            <a:ext cx="4244135" cy="3184706"/>
          </a:xfrm>
          <a:prstGeom prst="rect">
            <a:avLst/>
          </a:prstGeom>
        </p:spPr>
      </p:pic>
      <p:pic>
        <p:nvPicPr>
          <p:cNvPr id="8" name="Image 7" descr="2020-04 messe funerai#1B79.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5296690" cy="2298080"/>
          </a:xfrm>
          <a:prstGeom prst="rect">
            <a:avLst/>
          </a:prstGeom>
        </p:spPr>
      </p:pic>
      <p:pic>
        <p:nvPicPr>
          <p:cNvPr id="9" name="Image 8" descr="2020-05-06 Paris13 aff#991B.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2760" y="3022600"/>
            <a:ext cx="4529240" cy="3182470"/>
          </a:xfrm>
          <a:prstGeom prst="rect">
            <a:avLst/>
          </a:prstGeom>
        </p:spPr>
      </p:pic>
      <p:pic>
        <p:nvPicPr>
          <p:cNvPr id="10" name="Image 9" descr="coronavirus-119.jpg"/>
          <p:cNvPicPr>
            <a:picLocks noChangeAspect="1"/>
          </p:cNvPicPr>
          <p:nvPr/>
        </p:nvPicPr>
        <p:blipFill rotWithShape="1">
          <a:blip r:embed="rId8" cstate="screen">
            <a:extLst>
              <a:ext uri="{28A0092B-C50C-407E-A947-70E740481C1C}">
                <a14:useLocalDpi xmlns:a14="http://schemas.microsoft.com/office/drawing/2010/main"/>
              </a:ext>
            </a:extLst>
          </a:blip>
          <a:srcRect t="-3782"/>
          <a:stretch/>
        </p:blipFill>
        <p:spPr>
          <a:xfrm>
            <a:off x="10141741" y="0"/>
            <a:ext cx="2050258" cy="2209229"/>
          </a:xfrm>
          <a:prstGeom prst="rect">
            <a:avLst/>
          </a:prstGeom>
        </p:spPr>
      </p:pic>
    </p:spTree>
    <p:extLst>
      <p:ext uri="{BB962C8B-B14F-4D97-AF65-F5344CB8AC3E}">
        <p14:creationId xmlns:p14="http://schemas.microsoft.com/office/powerpoint/2010/main" val="173914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64414"/>
            <a:ext cx="12192000" cy="523220"/>
          </a:xfrm>
          <a:prstGeom prst="rect">
            <a:avLst/>
          </a:prstGeom>
        </p:spPr>
        <p:txBody>
          <a:bodyPr wrap="square">
            <a:spAutoFit/>
          </a:bodyPr>
          <a:lstStyle/>
          <a:p>
            <a:pPr algn="ctr"/>
            <a:r>
              <a:rPr lang="fr-FR" sz="2800" b="1" spc="-90" dirty="0" smtClean="0">
                <a:solidFill>
                  <a:srgbClr val="E89E00"/>
                </a:solidFill>
              </a:rPr>
              <a:t>Mort, vieillesse</a:t>
            </a:r>
            <a:endParaRPr lang="fr-FR" sz="2800" b="1" spc="-90" dirty="0">
              <a:solidFill>
                <a:srgbClr val="E89E00"/>
              </a:solidFill>
            </a:endParaRPr>
          </a:p>
        </p:txBody>
      </p:sp>
      <p:sp>
        <p:nvSpPr>
          <p:cNvPr id="7" name="Rectangle 6"/>
          <p:cNvSpPr/>
          <p:nvPr/>
        </p:nvSpPr>
        <p:spPr>
          <a:xfrm>
            <a:off x="0" y="0"/>
            <a:ext cx="12192000" cy="6186310"/>
          </a:xfrm>
          <a:prstGeom prst="rect">
            <a:avLst/>
          </a:prstGeom>
        </p:spPr>
        <p:txBody>
          <a:bodyPr wrap="square">
            <a:spAutoFit/>
          </a:bodyPr>
          <a:lstStyle/>
          <a:p>
            <a:r>
              <a:rPr lang="fr-FR" dirty="0" smtClean="0">
                <a:solidFill>
                  <a:srgbClr val="00373E"/>
                </a:solidFill>
                <a:latin typeface="Calibri"/>
                <a:cs typeface="Calibri"/>
              </a:rPr>
              <a:t>2020</a:t>
            </a:r>
            <a:r>
              <a:rPr lang="fr-FR" dirty="0">
                <a:solidFill>
                  <a:srgbClr val="00373E"/>
                </a:solidFill>
                <a:latin typeface="Calibri"/>
                <a:cs typeface="Calibri"/>
              </a:rPr>
              <a:t>-04-04  </a:t>
            </a:r>
            <a:r>
              <a:rPr lang="fr-FR" b="1" dirty="0">
                <a:solidFill>
                  <a:srgbClr val="00373E"/>
                </a:solidFill>
                <a:latin typeface="Calibri"/>
                <a:cs typeface="Calibri"/>
              </a:rPr>
              <a:t>Accompagner les mourants et enterrer dignement en temps de Covid-19 : </a:t>
            </a:r>
            <a:r>
              <a:rPr lang="fr-FR" b="1" dirty="0" smtClean="0">
                <a:solidFill>
                  <a:srgbClr val="00373E"/>
                </a:solidFill>
                <a:latin typeface="Calibri"/>
                <a:cs typeface="Calibri"/>
              </a:rPr>
              <a:t>anticiper </a:t>
            </a:r>
            <a:r>
              <a:rPr lang="fr-FR" b="1" dirty="0">
                <a:solidFill>
                  <a:srgbClr val="00373E"/>
                </a:solidFill>
                <a:latin typeface="Calibri"/>
                <a:cs typeface="Calibri"/>
              </a:rPr>
              <a:t>les mesures sanitaires en Afrique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-04-05 RDC : un homme qui a survécu au virus Ebola, meurt du coronavirus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-04-07 </a:t>
            </a:r>
            <a:r>
              <a:rPr lang="fr-FR" b="1" dirty="0" smtClean="0">
                <a:solidFill>
                  <a:srgbClr val="00373E"/>
                </a:solidFill>
                <a:latin typeface="Calibri"/>
                <a:cs typeface="Calibri"/>
              </a:rPr>
              <a:t>Le </a:t>
            </a:r>
            <a:r>
              <a:rPr lang="fr-FR" b="1" dirty="0">
                <a:solidFill>
                  <a:srgbClr val="00373E"/>
                </a:solidFill>
                <a:latin typeface="Calibri"/>
                <a:cs typeface="Calibri"/>
              </a:rPr>
              <a:t>Sénégal n’accepte plus de transfert de corps provenant de pays infectés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-04-10 </a:t>
            </a:r>
            <a:r>
              <a:rPr lang="fr-FR" b="1" dirty="0">
                <a:solidFill>
                  <a:srgbClr val="00373E"/>
                </a:solidFill>
                <a:latin typeface="Calibri"/>
                <a:cs typeface="Calibri"/>
              </a:rPr>
              <a:t>RDC : nouveau cas  d’Ebola confirmé dans le territoire de Béni au  Nord-Kivu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-04-10 RFI  Priorité santé : </a:t>
            </a:r>
            <a:r>
              <a:rPr lang="fr-FR" b="1" dirty="0">
                <a:solidFill>
                  <a:srgbClr val="00373E"/>
                </a:solidFill>
                <a:latin typeface="Calibri"/>
                <a:cs typeface="Calibri"/>
              </a:rPr>
              <a:t>vie et mort bouleversées au temps du Covid-19 </a:t>
            </a:r>
            <a:r>
              <a:rPr lang="fr-FR" dirty="0">
                <a:solidFill>
                  <a:srgbClr val="00373E"/>
                </a:solidFill>
                <a:latin typeface="Calibri"/>
                <a:cs typeface="Calibri"/>
              </a:rPr>
              <a:t>par Alain </a:t>
            </a:r>
            <a:r>
              <a:rPr lang="fr-FR" dirty="0" err="1">
                <a:solidFill>
                  <a:srgbClr val="00373E"/>
                </a:solidFill>
                <a:latin typeface="Calibri"/>
                <a:cs typeface="Calibri"/>
              </a:rPr>
              <a:t>Epelboin</a:t>
            </a:r>
            <a:r>
              <a:rPr lang="fr-FR" dirty="0">
                <a:solidFill>
                  <a:srgbClr val="00373E"/>
                </a:solidFill>
                <a:latin typeface="Calibri"/>
                <a:cs typeface="Calibri"/>
              </a:rPr>
              <a:t> et Éric </a:t>
            </a:r>
            <a:r>
              <a:rPr lang="fr-FR" dirty="0" err="1">
                <a:solidFill>
                  <a:srgbClr val="00373E"/>
                </a:solidFill>
                <a:latin typeface="Calibri"/>
                <a:cs typeface="Calibri"/>
              </a:rPr>
              <a:t>Crubezy</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-04-11 </a:t>
            </a:r>
            <a:r>
              <a:rPr lang="fr-FR" b="1" dirty="0">
                <a:solidFill>
                  <a:srgbClr val="00373E"/>
                </a:solidFill>
                <a:latin typeface="Calibri"/>
                <a:cs typeface="Calibri"/>
              </a:rPr>
              <a:t>Ghana : Ils l’ont battu! Les médecins recréent la danse avec le “cercueil” de Covid-</a:t>
            </a:r>
            <a:r>
              <a:rPr lang="fr-FR" b="1" dirty="0" smtClean="0">
                <a:solidFill>
                  <a:srgbClr val="00373E"/>
                </a:solidFill>
                <a:latin typeface="Calibri"/>
                <a:cs typeface="Calibri"/>
              </a:rPr>
              <a:t>19</a:t>
            </a:r>
          </a:p>
          <a:p>
            <a:r>
              <a:rPr lang="fr-FR" dirty="0" smtClean="0">
                <a:solidFill>
                  <a:srgbClr val="00373E"/>
                </a:solidFill>
                <a:latin typeface="Calibri"/>
                <a:cs typeface="Calibri"/>
              </a:rPr>
              <a:t>2020</a:t>
            </a:r>
            <a:r>
              <a:rPr lang="fr-FR" dirty="0">
                <a:solidFill>
                  <a:srgbClr val="00373E"/>
                </a:solidFill>
                <a:latin typeface="Calibri"/>
                <a:cs typeface="Calibri"/>
              </a:rPr>
              <a:t>-04-12 </a:t>
            </a:r>
            <a:r>
              <a:rPr lang="fr-FR" b="1" dirty="0">
                <a:solidFill>
                  <a:srgbClr val="00373E"/>
                </a:solidFill>
                <a:latin typeface="Calibri"/>
                <a:cs typeface="Calibri"/>
              </a:rPr>
              <a:t>RDC Béni - Ebola : la société civile exige le déterrement du nouveau cas confirmé « pour une expertise dans trois laboratoires </a:t>
            </a:r>
            <a:r>
              <a:rPr lang="fr-FR" dirty="0" smtClean="0">
                <a:solidFill>
                  <a:srgbClr val="00373E"/>
                </a:solidFill>
                <a:latin typeface="Calibri"/>
                <a:cs typeface="Calibri"/>
              </a:rPr>
              <a:t>»</a:t>
            </a:r>
          </a:p>
          <a:p>
            <a:r>
              <a:rPr lang="fr-FR" dirty="0" smtClean="0">
                <a:solidFill>
                  <a:srgbClr val="00373E"/>
                </a:solidFill>
                <a:latin typeface="Calibri"/>
                <a:cs typeface="Calibri"/>
              </a:rPr>
              <a:t> 2020</a:t>
            </a:r>
            <a:r>
              <a:rPr lang="fr-FR" dirty="0">
                <a:solidFill>
                  <a:srgbClr val="00373E"/>
                </a:solidFill>
                <a:latin typeface="Calibri"/>
                <a:cs typeface="Calibri"/>
              </a:rPr>
              <a:t>-04-13 </a:t>
            </a:r>
            <a:r>
              <a:rPr lang="fr-FR" b="1" dirty="0">
                <a:solidFill>
                  <a:srgbClr val="00373E"/>
                </a:solidFill>
                <a:latin typeface="Calibri"/>
                <a:cs typeface="Calibri"/>
              </a:rPr>
              <a:t>Les Africains de  France ne savent plus où enterrer leurs </a:t>
            </a:r>
            <a:r>
              <a:rPr lang="fr-FR" b="1" dirty="0" smtClean="0">
                <a:solidFill>
                  <a:srgbClr val="00373E"/>
                </a:solidFill>
                <a:latin typeface="Calibri"/>
                <a:cs typeface="Calibri"/>
              </a:rPr>
              <a:t>morts</a:t>
            </a:r>
          </a:p>
          <a:p>
            <a:r>
              <a:rPr lang="fr-FR" dirty="0" smtClean="0">
                <a:solidFill>
                  <a:srgbClr val="00373E"/>
                </a:solidFill>
                <a:latin typeface="Calibri"/>
                <a:cs typeface="Calibri"/>
              </a:rPr>
              <a:t>2020</a:t>
            </a:r>
            <a:r>
              <a:rPr lang="fr-FR" dirty="0">
                <a:solidFill>
                  <a:srgbClr val="00373E"/>
                </a:solidFill>
                <a:latin typeface="Calibri"/>
                <a:cs typeface="Calibri"/>
              </a:rPr>
              <a:t>-04-17 RDC, Beni : les échantillons du 1 er cas décédé d'Ebola testés positifs par d'autres laboratoires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-04-20 </a:t>
            </a:r>
            <a:r>
              <a:rPr lang="fr-FR" b="1" dirty="0">
                <a:solidFill>
                  <a:srgbClr val="00373E"/>
                </a:solidFill>
                <a:latin typeface="Calibri"/>
                <a:cs typeface="Calibri"/>
              </a:rPr>
              <a:t>France : dans les foyers, les </a:t>
            </a:r>
            <a:r>
              <a:rPr lang="fr-FR" b="1" dirty="0" err="1">
                <a:solidFill>
                  <a:srgbClr val="00373E"/>
                </a:solidFill>
                <a:latin typeface="Calibri"/>
                <a:cs typeface="Calibri"/>
              </a:rPr>
              <a:t>chibanis</a:t>
            </a:r>
            <a:r>
              <a:rPr lang="fr-FR" b="1" dirty="0">
                <a:solidFill>
                  <a:srgbClr val="00373E"/>
                </a:solidFill>
                <a:latin typeface="Calibri"/>
                <a:cs typeface="Calibri"/>
              </a:rPr>
              <a:t> meurent à huis clos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-04-25 Sénégal : </a:t>
            </a:r>
            <a:r>
              <a:rPr lang="fr-FR" b="1" dirty="0">
                <a:solidFill>
                  <a:srgbClr val="00373E"/>
                </a:solidFill>
                <a:latin typeface="Calibri"/>
                <a:cs typeface="Calibri"/>
              </a:rPr>
              <a:t>inquiétude à Louga, le marabout décédé du Covid-19 s'est rendu 3 fois à l'hôpital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-04-25 M</a:t>
            </a:r>
            <a:r>
              <a:rPr lang="fr-FR" dirty="0" smtClean="0">
                <a:solidFill>
                  <a:srgbClr val="00373E"/>
                </a:solidFill>
                <a:latin typeface="Calibri"/>
                <a:cs typeface="Calibri"/>
              </a:rPr>
              <a:t>édecin</a:t>
            </a:r>
            <a:r>
              <a:rPr lang="fr-FR" dirty="0">
                <a:solidFill>
                  <a:srgbClr val="00373E"/>
                </a:solidFill>
                <a:latin typeface="Calibri"/>
                <a:cs typeface="Calibri"/>
              </a:rPr>
              <a:t>-chef de région de Louga : «120 contacts du patient décédé ont été identifiés et prélevés»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-04-30 Rapatriement de corps de Sénégalais morts du Covid-19 : la diaspora continue de demander à </a:t>
            </a:r>
            <a:r>
              <a:rPr lang="fr-FR" dirty="0" err="1">
                <a:solidFill>
                  <a:srgbClr val="00373E"/>
                </a:solidFill>
                <a:latin typeface="Calibri"/>
                <a:cs typeface="Calibri"/>
              </a:rPr>
              <a:t>Macky</a:t>
            </a:r>
            <a:r>
              <a:rPr lang="fr-FR" dirty="0">
                <a:solidFill>
                  <a:srgbClr val="00373E"/>
                </a:solidFill>
                <a:latin typeface="Calibri"/>
                <a:cs typeface="Calibri"/>
              </a:rPr>
              <a:t> </a:t>
            </a:r>
            <a:r>
              <a:rPr lang="fr-FR" dirty="0" err="1">
                <a:solidFill>
                  <a:srgbClr val="00373E"/>
                </a:solidFill>
                <a:latin typeface="Calibri"/>
                <a:cs typeface="Calibri"/>
              </a:rPr>
              <a:t>Sall</a:t>
            </a:r>
            <a:r>
              <a:rPr lang="fr-FR" dirty="0">
                <a:solidFill>
                  <a:srgbClr val="00373E"/>
                </a:solidFill>
                <a:latin typeface="Calibri"/>
                <a:cs typeface="Calibri"/>
              </a:rPr>
              <a:t> de lever l’interdiction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-05-11 </a:t>
            </a:r>
            <a:r>
              <a:rPr lang="fr-FR" b="1" dirty="0">
                <a:solidFill>
                  <a:srgbClr val="00373E"/>
                </a:solidFill>
                <a:latin typeface="Calibri"/>
                <a:cs typeface="Calibri"/>
              </a:rPr>
              <a:t>Cameroun : réflexion sur la contagiosité des personnes décédées des suites du Covid19</a:t>
            </a:r>
            <a:r>
              <a:rPr lang="fr-FR" dirty="0">
                <a:solidFill>
                  <a:srgbClr val="00373E"/>
                </a:solidFill>
                <a:latin typeface="Calibri"/>
                <a:cs typeface="Calibri"/>
              </a:rPr>
              <a:t>  </a:t>
            </a:r>
            <a:endParaRPr lang="fr-FR"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-05-28 </a:t>
            </a:r>
            <a:r>
              <a:rPr lang="fr-FR" b="1" dirty="0">
                <a:solidFill>
                  <a:srgbClr val="00373E"/>
                </a:solidFill>
                <a:latin typeface="Calibri"/>
                <a:cs typeface="Calibri"/>
              </a:rPr>
              <a:t>Sénégal, commune de </a:t>
            </a:r>
            <a:r>
              <a:rPr lang="fr-FR" b="1" dirty="0" err="1">
                <a:solidFill>
                  <a:srgbClr val="00373E"/>
                </a:solidFill>
                <a:latin typeface="Calibri"/>
                <a:cs typeface="Calibri"/>
              </a:rPr>
              <a:t>Diamaguène</a:t>
            </a:r>
            <a:r>
              <a:rPr lang="fr-FR" b="1" dirty="0">
                <a:solidFill>
                  <a:srgbClr val="00373E"/>
                </a:solidFill>
                <a:latin typeface="Calibri"/>
                <a:cs typeface="Calibri"/>
              </a:rPr>
              <a:t> </a:t>
            </a:r>
            <a:r>
              <a:rPr lang="fr-FR" b="1" dirty="0" err="1">
                <a:solidFill>
                  <a:srgbClr val="00373E"/>
                </a:solidFill>
                <a:latin typeface="Calibri"/>
                <a:cs typeface="Calibri"/>
              </a:rPr>
              <a:t>Sicap-Mbao</a:t>
            </a:r>
            <a:r>
              <a:rPr lang="fr-FR" b="1" dirty="0">
                <a:solidFill>
                  <a:srgbClr val="00373E"/>
                </a:solidFill>
                <a:latin typeface="Calibri"/>
                <a:cs typeface="Calibri"/>
              </a:rPr>
              <a:t> : des individus se sont attaqués mercredi à une équipe venue enterrer un homme décédé du coronavirus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-06-04 </a:t>
            </a:r>
            <a:r>
              <a:rPr lang="fr-FR" b="1" dirty="0">
                <a:solidFill>
                  <a:srgbClr val="00373E"/>
                </a:solidFill>
                <a:latin typeface="Calibri"/>
                <a:cs typeface="Calibri"/>
                <a:hlinkClick r:id="rId2" tooltip="RDC: au sommet de l’Etat, morts en série et rumeurs d’empoisonnement"/>
              </a:rPr>
              <a:t>RDC : au sommet de l’Etat, morts en série et rumeurs d’empoisonnement</a:t>
            </a:r>
            <a:r>
              <a:rPr lang="fr-FR" b="1" dirty="0">
                <a:solidFill>
                  <a:srgbClr val="00373E"/>
                </a:solidFill>
                <a:latin typeface="Calibri"/>
                <a:cs typeface="Calibri"/>
              </a:rPr>
              <a:t>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-06-15 </a:t>
            </a:r>
            <a:r>
              <a:rPr lang="fr-FR" b="1" dirty="0">
                <a:solidFill>
                  <a:srgbClr val="00373E"/>
                </a:solidFill>
                <a:latin typeface="Calibri"/>
                <a:cs typeface="Calibri"/>
              </a:rPr>
              <a:t>RDC-</a:t>
            </a:r>
            <a:r>
              <a:rPr lang="fr-FR" b="1" dirty="0" err="1">
                <a:solidFill>
                  <a:srgbClr val="00373E"/>
                </a:solidFill>
                <a:latin typeface="Calibri"/>
                <a:cs typeface="Calibri"/>
              </a:rPr>
              <a:t>Makusa</a:t>
            </a:r>
            <a:r>
              <a:rPr lang="fr-FR" b="1" dirty="0">
                <a:solidFill>
                  <a:srgbClr val="00373E"/>
                </a:solidFill>
                <a:latin typeface="Calibri"/>
                <a:cs typeface="Calibri"/>
              </a:rPr>
              <a:t> : monument immortalisant les victimes des massacres à Beni et </a:t>
            </a:r>
            <a:r>
              <a:rPr lang="fr-FR" b="1" dirty="0" err="1">
                <a:solidFill>
                  <a:srgbClr val="00373E"/>
                </a:solidFill>
                <a:latin typeface="Calibri"/>
                <a:cs typeface="Calibri"/>
              </a:rPr>
              <a:t>Mambasa</a:t>
            </a:r>
            <a:r>
              <a:rPr lang="fr-FR" b="1" dirty="0">
                <a:solidFill>
                  <a:srgbClr val="00373E"/>
                </a:solidFill>
                <a:latin typeface="Calibri"/>
                <a:cs typeface="Calibri"/>
              </a:rPr>
              <a:t> </a:t>
            </a:r>
            <a:endParaRPr lang="fr-FR" b="1" dirty="0" smtClean="0">
              <a:solidFill>
                <a:srgbClr val="00373E"/>
              </a:solidFill>
              <a:latin typeface="Calibri"/>
              <a:cs typeface="Calibri"/>
            </a:endParaRPr>
          </a:p>
          <a:p>
            <a:r>
              <a:rPr lang="fr-FR" dirty="0" smtClean="0">
                <a:solidFill>
                  <a:srgbClr val="00373E"/>
                </a:solidFill>
                <a:latin typeface="Calibri"/>
                <a:cs typeface="Calibri"/>
              </a:rPr>
              <a:t>2020</a:t>
            </a:r>
            <a:r>
              <a:rPr lang="fr-FR" dirty="0">
                <a:solidFill>
                  <a:srgbClr val="00373E"/>
                </a:solidFill>
                <a:latin typeface="Calibri"/>
                <a:cs typeface="Calibri"/>
              </a:rPr>
              <a:t>-06-17 RDC - Équateur Ebola : échauffourées entre la police et la population ce mercredi à Mbandaka </a:t>
            </a:r>
            <a:endParaRPr lang="fr-FR" dirty="0" smtClean="0">
              <a:solidFill>
                <a:srgbClr val="00373E"/>
              </a:solidFill>
              <a:latin typeface="Calibri"/>
              <a:cs typeface="Calibri"/>
            </a:endParaRPr>
          </a:p>
        </p:txBody>
      </p:sp>
    </p:spTree>
    <p:extLst>
      <p:ext uri="{BB962C8B-B14F-4D97-AF65-F5344CB8AC3E}">
        <p14:creationId xmlns:p14="http://schemas.microsoft.com/office/powerpoint/2010/main" val="305475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2020-06-21 Covid19_Chro_anhropo_794p.pdf"/>
          <p:cNvPicPr>
            <a:picLocks noChangeAspect="1"/>
          </p:cNvPicPr>
          <p:nvPr/>
        </p:nvPicPr>
        <p:blipFill rotWithShape="1">
          <a:blip r:embed="rId2" cstate="screen">
            <a:extLst>
              <a:ext uri="{28A0092B-C50C-407E-A947-70E740481C1C}">
                <a14:useLocalDpi xmlns:a14="http://schemas.microsoft.com/office/drawing/2010/main"/>
              </a:ext>
            </a:extLst>
          </a:blip>
          <a:srcRect l="14489" t="10050" r="14647" b="9488"/>
          <a:stretch/>
        </p:blipFill>
        <p:spPr>
          <a:xfrm>
            <a:off x="30718" y="0"/>
            <a:ext cx="3886462" cy="6244662"/>
          </a:xfrm>
          <a:prstGeom prst="rect">
            <a:avLst/>
          </a:prstGeom>
        </p:spPr>
      </p:pic>
      <p:pic>
        <p:nvPicPr>
          <p:cNvPr id="6" name="Image 5" descr="2020-06-21 Covid19_Chro_anhropo_794p.pdf"/>
          <p:cNvPicPr>
            <a:picLocks noChangeAspect="1"/>
          </p:cNvPicPr>
          <p:nvPr/>
        </p:nvPicPr>
        <p:blipFill rotWithShape="1">
          <a:blip r:embed="rId3" cstate="screen">
            <a:extLst>
              <a:ext uri="{28A0092B-C50C-407E-A947-70E740481C1C}">
                <a14:useLocalDpi xmlns:a14="http://schemas.microsoft.com/office/drawing/2010/main"/>
              </a:ext>
            </a:extLst>
          </a:blip>
          <a:srcRect l="10877" t="11346" r="2757" b="75481"/>
          <a:stretch/>
        </p:blipFill>
        <p:spPr>
          <a:xfrm>
            <a:off x="8944839" y="5026654"/>
            <a:ext cx="3075001" cy="1082255"/>
          </a:xfrm>
          <a:prstGeom prst="rect">
            <a:avLst/>
          </a:prstGeom>
        </p:spPr>
      </p:pic>
      <p:pic>
        <p:nvPicPr>
          <p:cNvPr id="7" name="Image 6" descr="2020-06-21 Covid19_Chro_anhropo_794p.pdf"/>
          <p:cNvPicPr>
            <a:picLocks noChangeAspect="1"/>
          </p:cNvPicPr>
          <p:nvPr/>
        </p:nvPicPr>
        <p:blipFill rotWithShape="1">
          <a:blip r:embed="rId4" cstate="screen">
            <a:extLst>
              <a:ext uri="{28A0092B-C50C-407E-A947-70E740481C1C}">
                <a14:useLocalDpi xmlns:a14="http://schemas.microsoft.com/office/drawing/2010/main"/>
              </a:ext>
            </a:extLst>
          </a:blip>
          <a:srcRect l="10139" t="11477" r="9031" b="26573"/>
          <a:stretch/>
        </p:blipFill>
        <p:spPr>
          <a:xfrm>
            <a:off x="3979784" y="88887"/>
            <a:ext cx="4981438" cy="6198917"/>
          </a:xfrm>
          <a:prstGeom prst="rect">
            <a:avLst/>
          </a:prstGeom>
        </p:spPr>
      </p:pic>
      <p:sp>
        <p:nvSpPr>
          <p:cNvPr id="8" name="Rectangle 7"/>
          <p:cNvSpPr/>
          <p:nvPr/>
        </p:nvSpPr>
        <p:spPr>
          <a:xfrm>
            <a:off x="4531597" y="6488668"/>
            <a:ext cx="2377574" cy="369332"/>
          </a:xfrm>
          <a:prstGeom prst="rect">
            <a:avLst/>
          </a:prstGeom>
        </p:spPr>
        <p:txBody>
          <a:bodyPr wrap="none">
            <a:spAutoFit/>
          </a:bodyPr>
          <a:lstStyle/>
          <a:p>
            <a:pPr algn="ctr"/>
            <a:r>
              <a:rPr lang="fr-FR" b="1" spc="-90" dirty="0" smtClean="0">
                <a:solidFill>
                  <a:srgbClr val="E89E00"/>
                </a:solidFill>
              </a:rPr>
              <a:t>En guise de conclusion</a:t>
            </a:r>
            <a:endParaRPr lang="fr-FR" b="1" spc="-90" dirty="0">
              <a:solidFill>
                <a:srgbClr val="E89E00"/>
              </a:solidFill>
            </a:endParaRPr>
          </a:p>
        </p:txBody>
      </p:sp>
    </p:spTree>
    <p:extLst>
      <p:ext uri="{BB962C8B-B14F-4D97-AF65-F5344CB8AC3E}">
        <p14:creationId xmlns:p14="http://schemas.microsoft.com/office/powerpoint/2010/main" val="210658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a:xfrm>
            <a:off x="1376829" y="2071119"/>
            <a:ext cx="7659594" cy="1317066"/>
          </a:xfrm>
        </p:spPr>
        <p:txBody>
          <a:bodyPr/>
          <a:lstStyle/>
          <a:p>
            <a:r>
              <a:rPr lang="fr-FR" dirty="0">
                <a:solidFill>
                  <a:srgbClr val="C00000"/>
                </a:solidFill>
              </a:rPr>
              <a:t>Entre infox et info(x)</a:t>
            </a:r>
            <a:r>
              <a:rPr lang="fr-FR" sz="5400" dirty="0">
                <a:solidFill>
                  <a:srgbClr val="C00000"/>
                </a:solidFill>
              </a:rPr>
              <a:t/>
            </a:r>
            <a:br>
              <a:rPr lang="fr-FR" sz="5400" dirty="0">
                <a:solidFill>
                  <a:srgbClr val="C00000"/>
                </a:solidFill>
              </a:rPr>
            </a:br>
            <a:r>
              <a:rPr lang="fr-FR" sz="3600" dirty="0"/>
              <a:t>La diffusion d’information sur le traitement du COVID-19 et son impact en Afrique de l’ouest</a:t>
            </a:r>
            <a:endParaRPr lang="en-US" sz="3600" noProof="0" dirty="0"/>
          </a:p>
        </p:txBody>
      </p:sp>
      <p:sp>
        <p:nvSpPr>
          <p:cNvPr id="3" name="TextBox 2">
            <a:extLst>
              <a:ext uri="{FF2B5EF4-FFF2-40B4-BE49-F238E27FC236}">
                <a16:creationId xmlns:a16="http://schemas.microsoft.com/office/drawing/2014/main" id="{137619E9-251A-4687-9B93-ADFC5AD4D571}"/>
              </a:ext>
            </a:extLst>
          </p:cNvPr>
          <p:cNvSpPr txBox="1"/>
          <p:nvPr/>
        </p:nvSpPr>
        <p:spPr>
          <a:xfrm>
            <a:off x="2958045" y="5251558"/>
            <a:ext cx="6078378" cy="646331"/>
          </a:xfrm>
          <a:prstGeom prst="rect">
            <a:avLst/>
          </a:prstGeom>
          <a:noFill/>
        </p:spPr>
        <p:txBody>
          <a:bodyPr wrap="square" rtlCol="0">
            <a:spAutoFit/>
          </a:bodyPr>
          <a:lstStyle/>
          <a:p>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Alice Desclaux</a:t>
            </a:r>
          </a:p>
          <a:p>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Dakar, 26 juin 2020</a:t>
            </a:r>
            <a:endParaRPr lang="x-none"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a:extLst>
              <a:ext uri="{FF2B5EF4-FFF2-40B4-BE49-F238E27FC236}">
                <a16:creationId xmlns:a16="http://schemas.microsoft.com/office/drawing/2014/main" id="{C32D086E-D07A-A246-8688-DF7BDC53A62A}"/>
              </a:ext>
            </a:extLst>
          </p:cNvPr>
          <p:cNvPicPr>
            <a:picLocks noChangeAspect="1"/>
          </p:cNvPicPr>
          <p:nvPr/>
        </p:nvPicPr>
        <p:blipFill>
          <a:blip r:embed="rId2"/>
          <a:stretch>
            <a:fillRect/>
          </a:stretch>
        </p:blipFill>
        <p:spPr>
          <a:xfrm>
            <a:off x="9392958" y="6471859"/>
            <a:ext cx="411460" cy="337914"/>
          </a:xfrm>
          <a:prstGeom prst="rect">
            <a:avLst/>
          </a:prstGeom>
        </p:spPr>
      </p:pic>
      <p:pic>
        <p:nvPicPr>
          <p:cNvPr id="6" name="Image 5">
            <a:extLst>
              <a:ext uri="{FF2B5EF4-FFF2-40B4-BE49-F238E27FC236}">
                <a16:creationId xmlns:a16="http://schemas.microsoft.com/office/drawing/2014/main" id="{23094440-8369-DA45-8773-0FFD699D8E88}"/>
              </a:ext>
            </a:extLst>
          </p:cNvPr>
          <p:cNvPicPr>
            <a:picLocks noChangeAspect="1"/>
          </p:cNvPicPr>
          <p:nvPr/>
        </p:nvPicPr>
        <p:blipFill>
          <a:blip r:embed="rId3"/>
          <a:stretch>
            <a:fillRect/>
          </a:stretch>
        </p:blipFill>
        <p:spPr>
          <a:xfrm>
            <a:off x="10022540" y="6434628"/>
            <a:ext cx="412377" cy="412377"/>
          </a:xfrm>
          <a:prstGeom prst="rect">
            <a:avLst/>
          </a:prstGeom>
        </p:spPr>
      </p:pic>
      <p:pic>
        <p:nvPicPr>
          <p:cNvPr id="7" name="Image 6">
            <a:extLst>
              <a:ext uri="{FF2B5EF4-FFF2-40B4-BE49-F238E27FC236}">
                <a16:creationId xmlns:a16="http://schemas.microsoft.com/office/drawing/2014/main" id="{D72550A9-5DE1-2D44-B06F-E7B71C3F4758}"/>
              </a:ext>
            </a:extLst>
          </p:cNvPr>
          <p:cNvPicPr>
            <a:picLocks noChangeAspect="1"/>
          </p:cNvPicPr>
          <p:nvPr/>
        </p:nvPicPr>
        <p:blipFill>
          <a:blip r:embed="rId4"/>
          <a:stretch>
            <a:fillRect/>
          </a:stretch>
        </p:blipFill>
        <p:spPr>
          <a:xfrm>
            <a:off x="10632139" y="6434628"/>
            <a:ext cx="487577" cy="423372"/>
          </a:xfrm>
          <a:prstGeom prst="rect">
            <a:avLst/>
          </a:prstGeom>
          <a:ln w="3175">
            <a:solidFill>
              <a:schemeClr val="tx1"/>
            </a:solidFill>
          </a:ln>
        </p:spPr>
      </p:pic>
      <p:pic>
        <p:nvPicPr>
          <p:cNvPr id="8" name="Picture 5">
            <a:extLst>
              <a:ext uri="{FF2B5EF4-FFF2-40B4-BE49-F238E27FC236}">
                <a16:creationId xmlns:a16="http://schemas.microsoft.com/office/drawing/2014/main" id="{83B82A79-42ED-410C-8C3F-09F3BB5AF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229" y="4440156"/>
            <a:ext cx="1457733" cy="1457733"/>
          </a:xfrm>
          <a:prstGeom prst="flowChartConnector">
            <a:avLst/>
          </a:prstGeom>
        </p:spPr>
      </p:pic>
    </p:spTree>
    <p:extLst>
      <p:ext uri="{BB962C8B-B14F-4D97-AF65-F5344CB8AC3E}">
        <p14:creationId xmlns:p14="http://schemas.microsoft.com/office/powerpoint/2010/main" val="20057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0700" y="892274"/>
            <a:ext cx="10766044" cy="728708"/>
          </a:xfrm>
        </p:spPr>
        <p:txBody>
          <a:bodyPr/>
          <a:lstStyle/>
          <a:p>
            <a:r>
              <a:rPr lang="nl-NL" dirty="0"/>
              <a:t>Infodémie, info, info(x)</a:t>
            </a:r>
          </a:p>
        </p:txBody>
      </p:sp>
      <p:sp>
        <p:nvSpPr>
          <p:cNvPr id="3" name="Tijdelijke aanduiding voor inhoud 2"/>
          <p:cNvSpPr>
            <a:spLocks noGrp="1"/>
          </p:cNvSpPr>
          <p:nvPr>
            <p:ph sz="half" idx="2"/>
          </p:nvPr>
        </p:nvSpPr>
        <p:spPr>
          <a:xfrm>
            <a:off x="379562" y="1828801"/>
            <a:ext cx="11386867" cy="4348162"/>
          </a:xfrm>
        </p:spPr>
        <p:txBody>
          <a:bodyPr/>
          <a:lstStyle/>
          <a:p>
            <a:pPr>
              <a:lnSpc>
                <a:spcPct val="100000"/>
              </a:lnSpc>
              <a:spcAft>
                <a:spcPts val="1200"/>
              </a:spcAft>
            </a:pPr>
            <a:r>
              <a:rPr lang="nl-NL" sz="1800" b="1" dirty="0">
                <a:solidFill>
                  <a:schemeClr val="accent1">
                    <a:lumMod val="75000"/>
                  </a:schemeClr>
                </a:solidFill>
              </a:rPr>
              <a:t>Infodémie</a:t>
            </a:r>
            <a:r>
              <a:rPr lang="nl-NL" sz="1800" dirty="0"/>
              <a:t>: démultiplication de l’information sur médias, réseaux sociaux</a:t>
            </a:r>
          </a:p>
          <a:p>
            <a:pPr>
              <a:lnSpc>
                <a:spcPct val="100000"/>
              </a:lnSpc>
              <a:spcAft>
                <a:spcPts val="1200"/>
              </a:spcAft>
            </a:pPr>
            <a:r>
              <a:rPr lang="nl-NL" sz="1800" b="1" dirty="0">
                <a:solidFill>
                  <a:schemeClr val="accent1">
                    <a:lumMod val="75000"/>
                  </a:schemeClr>
                </a:solidFill>
              </a:rPr>
              <a:t>Approche projet CORAF</a:t>
            </a:r>
            <a:r>
              <a:rPr lang="nl-NL" sz="1800" dirty="0"/>
              <a:t>: Documenter (faits et discours), Approfondir (opinions, émique), Comparer (Bénin, Sénégal, Burkina, Cameroun) &gt; Comprendre assemblages local-global</a:t>
            </a:r>
          </a:p>
          <a:p>
            <a:pPr>
              <a:lnSpc>
                <a:spcPct val="100000"/>
              </a:lnSpc>
              <a:spcAft>
                <a:spcPts val="600"/>
              </a:spcAft>
            </a:pPr>
            <a:r>
              <a:rPr lang="nl-NL" sz="1800" dirty="0"/>
              <a:t>Etude des </a:t>
            </a:r>
            <a:r>
              <a:rPr lang="nl-NL" sz="1800" b="1" dirty="0">
                <a:solidFill>
                  <a:schemeClr val="accent1">
                    <a:lumMod val="75000"/>
                  </a:schemeClr>
                </a:solidFill>
              </a:rPr>
              <a:t>Infox</a:t>
            </a:r>
            <a:r>
              <a:rPr lang="nl-NL" sz="1800" dirty="0"/>
              <a:t>: information </a:t>
            </a:r>
            <a:r>
              <a:rPr lang="nl-NL" sz="1800" i="1" dirty="0"/>
              <a:t>non</a:t>
            </a:r>
            <a:r>
              <a:rPr lang="nl-NL" sz="1800" dirty="0"/>
              <a:t> </a:t>
            </a:r>
            <a:r>
              <a:rPr lang="nl-NL" sz="1800" i="1" dirty="0"/>
              <a:t>validée a priori</a:t>
            </a:r>
            <a:r>
              <a:rPr lang="nl-NL" sz="1800" dirty="0"/>
              <a:t>, circulant sur les réseaux sociaux, source non précisée, format vidéo ou image </a:t>
            </a:r>
          </a:p>
          <a:p>
            <a:pPr marL="540000" lvl="1" indent="-180000">
              <a:lnSpc>
                <a:spcPct val="100000"/>
              </a:lnSpc>
              <a:spcBef>
                <a:spcPts val="0"/>
              </a:spcBef>
              <a:spcAft>
                <a:spcPts val="600"/>
              </a:spcAft>
            </a:pPr>
            <a:r>
              <a:rPr lang="nl-NL" sz="1800" b="1" dirty="0">
                <a:solidFill>
                  <a:schemeClr val="accent4"/>
                </a:solidFill>
              </a:rPr>
              <a:t>Approche dominante</a:t>
            </a:r>
            <a:r>
              <a:rPr lang="nl-NL" sz="1800" dirty="0">
                <a:solidFill>
                  <a:schemeClr val="accent4"/>
                </a:solidFill>
              </a:rPr>
              <a:t>:</a:t>
            </a:r>
            <a:r>
              <a:rPr lang="nl-NL" sz="1800" dirty="0"/>
              <a:t> “information fallacieuse”*, désinformation &gt; fact-checking (décryptage), intervention  </a:t>
            </a:r>
            <a:r>
              <a:rPr lang="nl-NL" sz="1800" b="1" dirty="0">
                <a:solidFill>
                  <a:srgbClr val="C00000"/>
                </a:solidFill>
              </a:rPr>
              <a:t>pas notre approche</a:t>
            </a:r>
          </a:p>
          <a:p>
            <a:pPr marL="540000" lvl="1" indent="-180000">
              <a:lnSpc>
                <a:spcPct val="100000"/>
              </a:lnSpc>
              <a:spcBef>
                <a:spcPts val="0"/>
              </a:spcBef>
              <a:spcAft>
                <a:spcPts val="600"/>
              </a:spcAft>
            </a:pPr>
            <a:r>
              <a:rPr lang="nl-NL" sz="1800" b="1" dirty="0">
                <a:solidFill>
                  <a:schemeClr val="accent4"/>
                </a:solidFill>
              </a:rPr>
              <a:t>Notre approche</a:t>
            </a:r>
            <a:r>
              <a:rPr lang="nl-NL" sz="1800" dirty="0">
                <a:solidFill>
                  <a:schemeClr val="accent4"/>
                </a:solidFill>
              </a:rPr>
              <a:t>:</a:t>
            </a:r>
            <a:r>
              <a:rPr lang="nl-NL" sz="1800" b="1" dirty="0">
                <a:solidFill>
                  <a:schemeClr val="accent4"/>
                </a:solidFill>
              </a:rPr>
              <a:t> </a:t>
            </a:r>
            <a:r>
              <a:rPr lang="nl-NL" sz="2000" b="1" dirty="0">
                <a:solidFill>
                  <a:schemeClr val="accent1">
                    <a:lumMod val="75000"/>
                  </a:schemeClr>
                </a:solidFill>
                <a:latin typeface="Tahoma"/>
                <a:cs typeface="Tahoma"/>
              </a:rPr>
              <a:t>Info(x)</a:t>
            </a:r>
            <a:r>
              <a:rPr lang="nl-NL" sz="1800" dirty="0"/>
              <a:t> considérées comme ni justes ni fausses, étude des contenu et forme, évolution, interprétations, effets sociaux et réponses dans divers contextes</a:t>
            </a:r>
          </a:p>
          <a:p>
            <a:pPr marL="540000" lvl="1" indent="-180000">
              <a:lnSpc>
                <a:spcPct val="100000"/>
              </a:lnSpc>
              <a:spcBef>
                <a:spcPts val="0"/>
              </a:spcBef>
              <a:spcAft>
                <a:spcPts val="600"/>
              </a:spcAft>
            </a:pPr>
            <a:r>
              <a:rPr lang="nl-NL" sz="1800" b="1" dirty="0"/>
              <a:t>Echappe à une définition simple, indices</a:t>
            </a:r>
            <a:r>
              <a:rPr lang="nl-NL" sz="1800" dirty="0"/>
              <a:t>: un format et un contenu, en partie faux/juste (rumeurs), contenu sémantique fluide</a:t>
            </a:r>
          </a:p>
          <a:p>
            <a:pPr marL="0" indent="0">
              <a:lnSpc>
                <a:spcPct val="100000"/>
              </a:lnSpc>
              <a:spcAft>
                <a:spcPts val="600"/>
              </a:spcAft>
              <a:buNone/>
            </a:pPr>
            <a:r>
              <a:rPr lang="nl-NL" sz="1800" b="1" dirty="0">
                <a:solidFill>
                  <a:srgbClr val="C00000"/>
                </a:solidFill>
              </a:rPr>
              <a:t>Quels sont les effets de la diffusion d’information sur les traitements médicaux du COVID sous un format d’info(x) ? </a:t>
            </a:r>
          </a:p>
          <a:p>
            <a:pPr>
              <a:lnSpc>
                <a:spcPct val="100000"/>
              </a:lnSpc>
              <a:spcAft>
                <a:spcPts val="600"/>
              </a:spcAft>
            </a:pPr>
            <a:endParaRPr lang="nl-NL" sz="1800" dirty="0"/>
          </a:p>
          <a:p>
            <a:pPr marL="0" indent="0">
              <a:lnSpc>
                <a:spcPct val="100000"/>
              </a:lnSpc>
              <a:spcAft>
                <a:spcPts val="600"/>
              </a:spcAft>
              <a:buNone/>
            </a:pPr>
            <a:r>
              <a:rPr lang="nl-NL" sz="1600" dirty="0"/>
              <a:t>*</a:t>
            </a:r>
            <a:r>
              <a:rPr lang="nl-NL" sz="1400" dirty="0"/>
              <a:t>Commission d’Enrichissement de la langue française</a:t>
            </a:r>
          </a:p>
        </p:txBody>
      </p:sp>
    </p:spTree>
    <p:extLst>
      <p:ext uri="{BB962C8B-B14F-4D97-AF65-F5344CB8AC3E}">
        <p14:creationId xmlns:p14="http://schemas.microsoft.com/office/powerpoint/2010/main" val="311364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dirty="0"/>
              <a:t>   </a:t>
            </a:r>
            <a:br>
              <a:rPr lang="fr-FR" sz="4000" dirty="0"/>
            </a:br>
            <a:endParaRPr lang="fr-FR" sz="4000" dirty="0"/>
          </a:p>
        </p:txBody>
      </p:sp>
      <p:sp>
        <p:nvSpPr>
          <p:cNvPr id="3" name="Espace réservé du contenu 2"/>
          <p:cNvSpPr>
            <a:spLocks noGrp="1"/>
          </p:cNvSpPr>
          <p:nvPr>
            <p:ph idx="1"/>
          </p:nvPr>
        </p:nvSpPr>
        <p:spPr>
          <a:xfrm>
            <a:off x="396817" y="1880558"/>
            <a:ext cx="10758864" cy="4506393"/>
          </a:xfrm>
        </p:spPr>
        <p:txBody>
          <a:bodyPr>
            <a:normAutofit lnSpcReduction="10000"/>
          </a:bodyPr>
          <a:lstStyle/>
          <a:p>
            <a:pPr marL="91440" indent="-180000">
              <a:lnSpc>
                <a:spcPct val="100000"/>
              </a:lnSpc>
              <a:spcBef>
                <a:spcPts val="600"/>
              </a:spcBef>
              <a:spcAft>
                <a:spcPts val="0"/>
              </a:spcAft>
              <a:buFont typeface="Arial" panose="020B0604020202020204" pitchFamily="34" charset="0"/>
              <a:buChar char="•"/>
            </a:pPr>
            <a:r>
              <a:rPr lang="fr-FR" sz="2200" dirty="0">
                <a:latin typeface="+mj-lt"/>
              </a:rPr>
              <a:t>1ers cas de COVID en Afrique de l’ouest 28/02</a:t>
            </a:r>
          </a:p>
          <a:p>
            <a:pPr marL="91440" lvl="1" indent="-180000">
              <a:lnSpc>
                <a:spcPct val="100000"/>
              </a:lnSpc>
              <a:spcBef>
                <a:spcPts val="600"/>
              </a:spcBef>
            </a:pPr>
            <a:r>
              <a:rPr lang="fr-FR" sz="2200" dirty="0">
                <a:latin typeface="+mj-lt"/>
              </a:rPr>
              <a:t>Vidéo Pr Raoult « Fin de partie » grace à la chloroquine le 25/02</a:t>
            </a:r>
          </a:p>
          <a:p>
            <a:pPr marL="566928" lvl="3" indent="0">
              <a:lnSpc>
                <a:spcPct val="100000"/>
              </a:lnSpc>
              <a:spcBef>
                <a:spcPts val="0"/>
              </a:spcBef>
              <a:spcAft>
                <a:spcPts val="0"/>
              </a:spcAft>
              <a:buNone/>
            </a:pPr>
            <a:r>
              <a:rPr lang="fr-FR" sz="1900" i="1">
                <a:latin typeface="+mj-lt"/>
              </a:rPr>
              <a:t>	« Le coronavirus est l’infection la plus facile à traiter »</a:t>
            </a:r>
            <a:r>
              <a:rPr lang="fr-SN" sz="1900" i="1">
                <a:effectLst/>
                <a:latin typeface="+mj-lt"/>
              </a:rPr>
              <a:t> </a:t>
            </a:r>
          </a:p>
          <a:p>
            <a:pPr marL="109728" lvl="2" indent="0">
              <a:lnSpc>
                <a:spcPct val="100000"/>
              </a:lnSpc>
              <a:spcBef>
                <a:spcPts val="600"/>
              </a:spcBef>
              <a:spcAft>
                <a:spcPts val="1200"/>
              </a:spcAft>
              <a:buNone/>
            </a:pPr>
            <a:r>
              <a:rPr lang="fr-SN" sz="2400" b="1">
                <a:solidFill>
                  <a:srgbClr val="C00000"/>
                </a:solidFill>
                <a:latin typeface="+mj-lt"/>
              </a:rPr>
              <a:t>Format des info(x) mais sourcée, validée &gt; intérêt pour notre questionnement</a:t>
            </a:r>
            <a:endParaRPr lang="fr-FR" sz="2400" b="1" dirty="0">
              <a:latin typeface="+mj-lt"/>
            </a:endParaRPr>
          </a:p>
          <a:p>
            <a:pPr marL="180000" indent="-180000">
              <a:lnSpc>
                <a:spcPct val="100000"/>
              </a:lnSpc>
              <a:spcBef>
                <a:spcPts val="600"/>
              </a:spcBef>
              <a:spcAft>
                <a:spcPts val="0"/>
              </a:spcAft>
              <a:buFont typeface="Arial" panose="020B0604020202020204" pitchFamily="34" charset="0"/>
              <a:buChar char="•"/>
            </a:pPr>
            <a:r>
              <a:rPr lang="fr-FR" sz="2200" dirty="0">
                <a:latin typeface="+mj-lt"/>
              </a:rPr>
              <a:t>Effets ? Chloroquine sur les réseaux sociaux </a:t>
            </a:r>
            <a:br>
              <a:rPr lang="fr-FR" sz="2200" dirty="0">
                <a:latin typeface="+mj-lt"/>
              </a:rPr>
            </a:br>
            <a:r>
              <a:rPr lang="fr-FR" sz="2200" dirty="0">
                <a:latin typeface="+mj-lt"/>
              </a:rPr>
              <a:t>et le marché informel: </a:t>
            </a:r>
            <a:r>
              <a:rPr lang="fr-FR" sz="2200" b="1" dirty="0">
                <a:solidFill>
                  <a:schemeClr val="accent4"/>
                </a:solidFill>
                <a:latin typeface="+mj-lt"/>
              </a:rPr>
              <a:t>hors cadre régulé</a:t>
            </a:r>
            <a:r>
              <a:rPr lang="fr-FR" sz="2200" dirty="0">
                <a:latin typeface="+mj-lt"/>
              </a:rPr>
              <a:t/>
            </a:r>
            <a:br>
              <a:rPr lang="fr-FR" sz="2200" dirty="0">
                <a:latin typeface="+mj-lt"/>
              </a:rPr>
            </a:br>
            <a:r>
              <a:rPr lang="fr-FR" sz="2200" dirty="0">
                <a:latin typeface="+mj-lt"/>
              </a:rPr>
              <a:t>début de pénurie en ville (11/03)</a:t>
            </a:r>
          </a:p>
          <a:p>
            <a:pPr lvl="1">
              <a:lnSpc>
                <a:spcPct val="100000"/>
              </a:lnSpc>
              <a:spcBef>
                <a:spcPts val="600"/>
              </a:spcBef>
              <a:buFont typeface="Courier New" panose="02070309020205020404" pitchFamily="49" charset="0"/>
              <a:buChar char="o"/>
            </a:pPr>
            <a:r>
              <a:rPr lang="fr-FR" sz="2000" dirty="0">
                <a:latin typeface="+mj-lt"/>
              </a:rPr>
              <a:t>dans les pharmacies (Yaoundé) </a:t>
            </a:r>
          </a:p>
          <a:p>
            <a:pPr lvl="1">
              <a:lnSpc>
                <a:spcPct val="100000"/>
              </a:lnSpc>
              <a:spcBef>
                <a:spcPts val="600"/>
              </a:spcBef>
              <a:buFont typeface="Courier New" panose="02070309020205020404" pitchFamily="49" charset="0"/>
              <a:buChar char="o"/>
            </a:pPr>
            <a:r>
              <a:rPr lang="fr-FR" sz="2000" dirty="0">
                <a:latin typeface="+mj-lt"/>
              </a:rPr>
              <a:t>à Keur Sérigne Bi (Dakar) </a:t>
            </a:r>
          </a:p>
          <a:p>
            <a:pPr lvl="1">
              <a:lnSpc>
                <a:spcPct val="100000"/>
              </a:lnSpc>
              <a:spcBef>
                <a:spcPts val="600"/>
              </a:spcBef>
              <a:buFont typeface="Courier New" panose="02070309020205020404" pitchFamily="49" charset="0"/>
              <a:buChar char="o"/>
            </a:pPr>
            <a:r>
              <a:rPr lang="fr-FR" sz="2000" dirty="0">
                <a:latin typeface="+mj-lt"/>
              </a:rPr>
              <a:t>coûteuse sur le marché informel (Cotonou) (stocks)</a:t>
            </a:r>
          </a:p>
          <a:p>
            <a:pPr lvl="1">
              <a:lnSpc>
                <a:spcPct val="100000"/>
              </a:lnSpc>
              <a:spcBef>
                <a:spcPts val="600"/>
              </a:spcBef>
              <a:buFont typeface="Courier New" panose="02070309020205020404" pitchFamily="49" charset="0"/>
              <a:buChar char="o"/>
            </a:pPr>
            <a:r>
              <a:rPr lang="fr-FR" sz="2000" dirty="0">
                <a:latin typeface="+mj-lt"/>
              </a:rPr>
              <a:t>coûteuse dans la rue (Ouaga)</a:t>
            </a:r>
          </a:p>
        </p:txBody>
      </p:sp>
      <p:sp>
        <p:nvSpPr>
          <p:cNvPr id="4" name="Espace réservé du numéro de diapositive 3"/>
          <p:cNvSpPr>
            <a:spLocks noGrp="1"/>
          </p:cNvSpPr>
          <p:nvPr>
            <p:ph type="sldNum" sz="quarter" idx="12"/>
          </p:nvPr>
        </p:nvSpPr>
        <p:spPr/>
        <p:txBody>
          <a:bodyPr/>
          <a:lstStyle/>
          <a:p>
            <a:r>
              <a:rPr lang="en-US" dirty="0"/>
              <a:t> </a:t>
            </a:r>
          </a:p>
        </p:txBody>
      </p:sp>
      <p:pic>
        <p:nvPicPr>
          <p:cNvPr id="6" name="Image 5">
            <a:extLst>
              <a:ext uri="{FF2B5EF4-FFF2-40B4-BE49-F238E27FC236}">
                <a16:creationId xmlns:a16="http://schemas.microsoft.com/office/drawing/2014/main" id="{0BD73BAE-F803-0648-8782-A557CADD1A76}"/>
              </a:ext>
            </a:extLst>
          </p:cNvPr>
          <p:cNvPicPr>
            <a:picLocks noChangeAspect="1"/>
          </p:cNvPicPr>
          <p:nvPr/>
        </p:nvPicPr>
        <p:blipFill>
          <a:blip r:embed="rId3"/>
          <a:stretch>
            <a:fillRect/>
          </a:stretch>
        </p:blipFill>
        <p:spPr>
          <a:xfrm>
            <a:off x="9448800" y="83204"/>
            <a:ext cx="2601022" cy="2819428"/>
          </a:xfrm>
          <a:prstGeom prst="rect">
            <a:avLst/>
          </a:prstGeom>
          <a:ln>
            <a:solidFill>
              <a:schemeClr val="accent1"/>
            </a:solidFill>
          </a:ln>
        </p:spPr>
      </p:pic>
      <p:pic>
        <p:nvPicPr>
          <p:cNvPr id="11" name="Image 10">
            <a:extLst>
              <a:ext uri="{FF2B5EF4-FFF2-40B4-BE49-F238E27FC236}">
                <a16:creationId xmlns:a16="http://schemas.microsoft.com/office/drawing/2014/main" id="{1C5DCEB4-EB63-E948-A101-B3D348AFEB75}"/>
              </a:ext>
            </a:extLst>
          </p:cNvPr>
          <p:cNvPicPr>
            <a:picLocks noChangeAspect="1"/>
          </p:cNvPicPr>
          <p:nvPr/>
        </p:nvPicPr>
        <p:blipFill>
          <a:blip r:embed="rId4"/>
          <a:stretch>
            <a:fillRect/>
          </a:stretch>
        </p:blipFill>
        <p:spPr>
          <a:xfrm>
            <a:off x="8730522" y="3666256"/>
            <a:ext cx="1000527" cy="1580294"/>
          </a:xfrm>
          <a:prstGeom prst="rect">
            <a:avLst/>
          </a:prstGeom>
          <a:ln>
            <a:solidFill>
              <a:srgbClr val="0070C0"/>
            </a:solidFill>
          </a:ln>
        </p:spPr>
      </p:pic>
      <p:pic>
        <p:nvPicPr>
          <p:cNvPr id="9" name="Image 8">
            <a:extLst>
              <a:ext uri="{FF2B5EF4-FFF2-40B4-BE49-F238E27FC236}">
                <a16:creationId xmlns:a16="http://schemas.microsoft.com/office/drawing/2014/main" id="{FDBC5281-9E06-264C-9415-3D1C88E605FF}"/>
              </a:ext>
            </a:extLst>
          </p:cNvPr>
          <p:cNvPicPr>
            <a:picLocks noChangeAspect="1"/>
          </p:cNvPicPr>
          <p:nvPr/>
        </p:nvPicPr>
        <p:blipFill>
          <a:blip r:embed="rId5"/>
          <a:stretch>
            <a:fillRect/>
          </a:stretch>
        </p:blipFill>
        <p:spPr>
          <a:xfrm>
            <a:off x="7083188" y="4044097"/>
            <a:ext cx="1971209" cy="2780813"/>
          </a:xfrm>
          <a:prstGeom prst="rect">
            <a:avLst/>
          </a:prstGeom>
          <a:ln>
            <a:solidFill>
              <a:srgbClr val="0070C0"/>
            </a:solidFill>
          </a:ln>
        </p:spPr>
      </p:pic>
      <p:pic>
        <p:nvPicPr>
          <p:cNvPr id="13" name="Image 12">
            <a:extLst>
              <a:ext uri="{FF2B5EF4-FFF2-40B4-BE49-F238E27FC236}">
                <a16:creationId xmlns:a16="http://schemas.microsoft.com/office/drawing/2014/main" id="{50129939-4447-504C-806B-0BD45EE14BAF}"/>
              </a:ext>
            </a:extLst>
          </p:cNvPr>
          <p:cNvPicPr>
            <a:picLocks noChangeAspect="1"/>
          </p:cNvPicPr>
          <p:nvPr/>
        </p:nvPicPr>
        <p:blipFill>
          <a:blip r:embed="rId6"/>
          <a:stretch>
            <a:fillRect/>
          </a:stretch>
        </p:blipFill>
        <p:spPr>
          <a:xfrm>
            <a:off x="9702230" y="4075372"/>
            <a:ext cx="999501" cy="1583975"/>
          </a:xfrm>
          <a:prstGeom prst="rect">
            <a:avLst/>
          </a:prstGeom>
          <a:ln>
            <a:solidFill>
              <a:schemeClr val="tx2"/>
            </a:solidFill>
          </a:ln>
        </p:spPr>
      </p:pic>
      <p:pic>
        <p:nvPicPr>
          <p:cNvPr id="15" name="Image 14">
            <a:extLst>
              <a:ext uri="{FF2B5EF4-FFF2-40B4-BE49-F238E27FC236}">
                <a16:creationId xmlns:a16="http://schemas.microsoft.com/office/drawing/2014/main" id="{D83278EE-606A-1F4F-B5A6-513C80F99387}"/>
              </a:ext>
            </a:extLst>
          </p:cNvPr>
          <p:cNvPicPr>
            <a:picLocks noChangeAspect="1"/>
          </p:cNvPicPr>
          <p:nvPr/>
        </p:nvPicPr>
        <p:blipFill>
          <a:blip r:embed="rId7"/>
          <a:stretch>
            <a:fillRect/>
          </a:stretch>
        </p:blipFill>
        <p:spPr>
          <a:xfrm>
            <a:off x="9066555" y="5679105"/>
            <a:ext cx="2512156" cy="783508"/>
          </a:xfrm>
          <a:prstGeom prst="rect">
            <a:avLst/>
          </a:prstGeom>
          <a:ln>
            <a:solidFill>
              <a:schemeClr val="tx2"/>
            </a:solidFill>
          </a:ln>
        </p:spPr>
      </p:pic>
      <p:sp>
        <p:nvSpPr>
          <p:cNvPr id="5" name="ZoneTexte 4">
            <a:extLst>
              <a:ext uri="{FF2B5EF4-FFF2-40B4-BE49-F238E27FC236}">
                <a16:creationId xmlns:a16="http://schemas.microsoft.com/office/drawing/2014/main" id="{24876E70-125B-C444-8298-1C9866DEF12D}"/>
              </a:ext>
            </a:extLst>
          </p:cNvPr>
          <p:cNvSpPr txBox="1"/>
          <p:nvPr/>
        </p:nvSpPr>
        <p:spPr>
          <a:xfrm>
            <a:off x="396816" y="628326"/>
            <a:ext cx="6521337" cy="1089529"/>
          </a:xfrm>
          <a:prstGeom prst="rect">
            <a:avLst/>
          </a:prstGeom>
          <a:noFill/>
        </p:spPr>
        <p:txBody>
          <a:bodyPr wrap="none" rtlCol="0">
            <a:spAutoFit/>
          </a:bodyPr>
          <a:lstStyle/>
          <a:p>
            <a:pPr>
              <a:lnSpc>
                <a:spcPct val="90000"/>
              </a:lnSpc>
              <a:spcBef>
                <a:spcPct val="0"/>
              </a:spcBef>
            </a:pPr>
            <a:r>
              <a:rPr lang="fr-FR" sz="3600" b="1">
                <a:solidFill>
                  <a:schemeClr val="accent4"/>
                </a:solidFill>
                <a:latin typeface="Tahoma"/>
                <a:ea typeface="+mj-ea"/>
                <a:cs typeface="Tahoma"/>
              </a:rPr>
              <a:t>Le traitement du COVID-19</a:t>
            </a:r>
            <a:br>
              <a:rPr lang="fr-FR" sz="3600" b="1">
                <a:solidFill>
                  <a:schemeClr val="accent4"/>
                </a:solidFill>
                <a:latin typeface="Tahoma"/>
                <a:ea typeface="+mj-ea"/>
                <a:cs typeface="Tahoma"/>
              </a:rPr>
            </a:br>
            <a:r>
              <a:rPr lang="fr-FR" sz="3600" b="1">
                <a:solidFill>
                  <a:schemeClr val="accent4"/>
                </a:solidFill>
                <a:latin typeface="Tahoma"/>
                <a:ea typeface="+mj-ea"/>
                <a:cs typeface="Tahoma"/>
              </a:rPr>
              <a:t>la chloroquine</a:t>
            </a:r>
          </a:p>
        </p:txBody>
      </p:sp>
    </p:spTree>
    <p:extLst>
      <p:ext uri="{BB962C8B-B14F-4D97-AF65-F5344CB8AC3E}">
        <p14:creationId xmlns:p14="http://schemas.microsoft.com/office/powerpoint/2010/main" val="30264905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r>
              <a:rPr lang="en-US"/>
              <a:t> </a:t>
            </a:r>
            <a:endParaRPr lang="en-US" dirty="0"/>
          </a:p>
        </p:txBody>
      </p:sp>
      <p:pic>
        <p:nvPicPr>
          <p:cNvPr id="6" name="Image 5">
            <a:extLst>
              <a:ext uri="{FF2B5EF4-FFF2-40B4-BE49-F238E27FC236}">
                <a16:creationId xmlns:a16="http://schemas.microsoft.com/office/drawing/2014/main" id="{72984B8B-A2B9-9243-8DAC-FC8940F879E6}"/>
              </a:ext>
            </a:extLst>
          </p:cNvPr>
          <p:cNvPicPr>
            <a:picLocks noChangeAspect="1"/>
          </p:cNvPicPr>
          <p:nvPr/>
        </p:nvPicPr>
        <p:blipFill>
          <a:blip r:embed="rId2"/>
          <a:stretch>
            <a:fillRect/>
          </a:stretch>
        </p:blipFill>
        <p:spPr>
          <a:xfrm>
            <a:off x="4434308" y="1730829"/>
            <a:ext cx="7770172" cy="5094081"/>
          </a:xfrm>
          <a:prstGeom prst="rect">
            <a:avLst/>
          </a:prstGeom>
        </p:spPr>
      </p:pic>
      <p:pic>
        <p:nvPicPr>
          <p:cNvPr id="12" name="Image 11">
            <a:extLst>
              <a:ext uri="{FF2B5EF4-FFF2-40B4-BE49-F238E27FC236}">
                <a16:creationId xmlns:a16="http://schemas.microsoft.com/office/drawing/2014/main" id="{505E36EC-9564-0A41-AA6B-48FFAED1A90A}"/>
              </a:ext>
            </a:extLst>
          </p:cNvPr>
          <p:cNvPicPr>
            <a:picLocks noChangeAspect="1"/>
          </p:cNvPicPr>
          <p:nvPr/>
        </p:nvPicPr>
        <p:blipFill>
          <a:blip r:embed="rId3"/>
          <a:stretch>
            <a:fillRect/>
          </a:stretch>
        </p:blipFill>
        <p:spPr>
          <a:xfrm>
            <a:off x="0" y="0"/>
            <a:ext cx="4756082" cy="5431809"/>
          </a:xfrm>
          <a:prstGeom prst="rect">
            <a:avLst/>
          </a:prstGeom>
          <a:ln>
            <a:solidFill>
              <a:schemeClr val="tx2"/>
            </a:solidFill>
          </a:ln>
        </p:spPr>
      </p:pic>
      <p:sp>
        <p:nvSpPr>
          <p:cNvPr id="13" name="ZoneTexte 12">
            <a:extLst>
              <a:ext uri="{FF2B5EF4-FFF2-40B4-BE49-F238E27FC236}">
                <a16:creationId xmlns:a16="http://schemas.microsoft.com/office/drawing/2014/main" id="{E56576F9-D958-D44B-B5DC-26347BFF6C40}"/>
              </a:ext>
            </a:extLst>
          </p:cNvPr>
          <p:cNvSpPr txBox="1"/>
          <p:nvPr/>
        </p:nvSpPr>
        <p:spPr>
          <a:xfrm>
            <a:off x="5162906" y="269106"/>
            <a:ext cx="2159566" cy="1384995"/>
          </a:xfrm>
          <a:prstGeom prst="rect">
            <a:avLst/>
          </a:prstGeom>
          <a:noFill/>
        </p:spPr>
        <p:txBody>
          <a:bodyPr wrap="none" rtlCol="0">
            <a:spAutoFit/>
          </a:bodyPr>
          <a:lstStyle/>
          <a:p>
            <a:r>
              <a:rPr lang="fr-FR" sz="2800" b="1">
                <a:solidFill>
                  <a:srgbClr val="FFC000"/>
                </a:solidFill>
                <a:latin typeface="Tahoma" panose="020B0604030504040204" pitchFamily="34" charset="0"/>
                <a:ea typeface="Tahoma" panose="020B0604030504040204" pitchFamily="34" charset="0"/>
                <a:cs typeface="Tahoma" panose="020B0604030504040204" pitchFamily="34" charset="0"/>
              </a:rPr>
              <a:t>Le marché </a:t>
            </a:r>
            <a:br>
              <a:rPr lang="fr-FR" sz="2800" b="1">
                <a:solidFill>
                  <a:srgbClr val="FFC000"/>
                </a:solidFill>
                <a:latin typeface="Tahoma" panose="020B0604030504040204" pitchFamily="34" charset="0"/>
                <a:ea typeface="Tahoma" panose="020B0604030504040204" pitchFamily="34" charset="0"/>
                <a:cs typeface="Tahoma" panose="020B0604030504040204" pitchFamily="34" charset="0"/>
              </a:rPr>
            </a:br>
            <a:r>
              <a:rPr lang="fr-FR" sz="2800" b="1">
                <a:solidFill>
                  <a:srgbClr val="FFC000"/>
                </a:solidFill>
                <a:latin typeface="Tahoma" panose="020B0604030504040204" pitchFamily="34" charset="0"/>
                <a:ea typeface="Tahoma" panose="020B0604030504040204" pitchFamily="34" charset="0"/>
                <a:cs typeface="Tahoma" panose="020B0604030504040204" pitchFamily="34" charset="0"/>
              </a:rPr>
              <a:t>in-formel</a:t>
            </a:r>
            <a:br>
              <a:rPr lang="fr-FR" sz="2800" b="1">
                <a:solidFill>
                  <a:srgbClr val="FFC000"/>
                </a:solidFill>
                <a:latin typeface="Tahoma" panose="020B0604030504040204" pitchFamily="34" charset="0"/>
                <a:ea typeface="Tahoma" panose="020B0604030504040204" pitchFamily="34" charset="0"/>
                <a:cs typeface="Tahoma" panose="020B0604030504040204" pitchFamily="34" charset="0"/>
              </a:rPr>
            </a:br>
            <a:r>
              <a:rPr lang="fr-FR" sz="2800" b="1">
                <a:solidFill>
                  <a:srgbClr val="FFC000"/>
                </a:solidFill>
                <a:latin typeface="Tahoma" panose="020B0604030504040204" pitchFamily="34" charset="0"/>
                <a:ea typeface="Tahoma" panose="020B0604030504040204" pitchFamily="34" charset="0"/>
                <a:cs typeface="Tahoma" panose="020B0604030504040204" pitchFamily="34" charset="0"/>
              </a:rPr>
              <a:t>dépassé</a:t>
            </a:r>
          </a:p>
        </p:txBody>
      </p:sp>
      <p:pic>
        <p:nvPicPr>
          <p:cNvPr id="16" name="Image 15">
            <a:extLst>
              <a:ext uri="{FF2B5EF4-FFF2-40B4-BE49-F238E27FC236}">
                <a16:creationId xmlns:a16="http://schemas.microsoft.com/office/drawing/2014/main" id="{AD27FD42-EFA2-7D40-81CB-7A0D21B96EAF}"/>
              </a:ext>
            </a:extLst>
          </p:cNvPr>
          <p:cNvPicPr>
            <a:picLocks noChangeAspect="1"/>
          </p:cNvPicPr>
          <p:nvPr/>
        </p:nvPicPr>
        <p:blipFill>
          <a:blip r:embed="rId4"/>
          <a:stretch>
            <a:fillRect/>
          </a:stretch>
        </p:blipFill>
        <p:spPr>
          <a:xfrm>
            <a:off x="8202984" y="269106"/>
            <a:ext cx="4001496" cy="1165113"/>
          </a:xfrm>
          <a:prstGeom prst="rect">
            <a:avLst/>
          </a:prstGeom>
          <a:ln>
            <a:solidFill>
              <a:schemeClr val="tx2"/>
            </a:solidFill>
          </a:ln>
        </p:spPr>
      </p:pic>
      <p:sp>
        <p:nvSpPr>
          <p:cNvPr id="19" name="ZoneTexte 18">
            <a:extLst>
              <a:ext uri="{FF2B5EF4-FFF2-40B4-BE49-F238E27FC236}">
                <a16:creationId xmlns:a16="http://schemas.microsoft.com/office/drawing/2014/main" id="{FEFF6C9A-3A12-B744-85B8-B94BA2AD2F8B}"/>
              </a:ext>
            </a:extLst>
          </p:cNvPr>
          <p:cNvSpPr txBox="1"/>
          <p:nvPr/>
        </p:nvSpPr>
        <p:spPr>
          <a:xfrm>
            <a:off x="182538" y="5715611"/>
            <a:ext cx="3015569" cy="369332"/>
          </a:xfrm>
          <a:prstGeom prst="rect">
            <a:avLst/>
          </a:prstGeom>
          <a:noFill/>
        </p:spPr>
        <p:txBody>
          <a:bodyPr wrap="none" rtlCol="0">
            <a:spAutoFit/>
          </a:bodyPr>
          <a:lstStyle/>
          <a:p>
            <a:r>
              <a:rPr lang="fr-FR">
                <a:latin typeface="+mj-lt"/>
              </a:rPr>
              <a:t>Réquisitions secteur formel</a:t>
            </a:r>
          </a:p>
        </p:txBody>
      </p:sp>
      <p:sp>
        <p:nvSpPr>
          <p:cNvPr id="2" name="ZoneTexte 1">
            <a:extLst>
              <a:ext uri="{FF2B5EF4-FFF2-40B4-BE49-F238E27FC236}">
                <a16:creationId xmlns:a16="http://schemas.microsoft.com/office/drawing/2014/main" id="{936EF8A7-EA75-1540-A557-DE9C14D6BBB4}"/>
              </a:ext>
            </a:extLst>
          </p:cNvPr>
          <p:cNvSpPr txBox="1"/>
          <p:nvPr/>
        </p:nvSpPr>
        <p:spPr>
          <a:xfrm>
            <a:off x="182538" y="6455578"/>
            <a:ext cx="3419526" cy="369332"/>
          </a:xfrm>
          <a:prstGeom prst="rect">
            <a:avLst/>
          </a:prstGeom>
          <a:noFill/>
        </p:spPr>
        <p:txBody>
          <a:bodyPr wrap="none" rtlCol="0">
            <a:spAutoFit/>
          </a:bodyPr>
          <a:lstStyle/>
          <a:p>
            <a:r>
              <a:rPr lang="fr-FR"/>
              <a:t>Pénurie sur le marché mondial </a:t>
            </a:r>
          </a:p>
        </p:txBody>
      </p:sp>
    </p:spTree>
    <p:extLst>
      <p:ext uri="{BB962C8B-B14F-4D97-AF65-F5344CB8AC3E}">
        <p14:creationId xmlns:p14="http://schemas.microsoft.com/office/powerpoint/2010/main" val="566796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dirty="0"/>
              <a:t> </a:t>
            </a:r>
          </a:p>
        </p:txBody>
      </p:sp>
      <p:sp>
        <p:nvSpPr>
          <p:cNvPr id="3" name="Espace réservé du contenu 2"/>
          <p:cNvSpPr>
            <a:spLocks noGrp="1"/>
          </p:cNvSpPr>
          <p:nvPr>
            <p:ph idx="1"/>
          </p:nvPr>
        </p:nvSpPr>
        <p:spPr>
          <a:xfrm>
            <a:off x="386360" y="1400846"/>
            <a:ext cx="9549734" cy="4805477"/>
          </a:xfrm>
        </p:spPr>
        <p:txBody>
          <a:bodyPr>
            <a:normAutofit fontScale="77500" lnSpcReduction="20000"/>
          </a:bodyPr>
          <a:lstStyle/>
          <a:p>
            <a:pPr marL="0" indent="0">
              <a:lnSpc>
                <a:spcPct val="120000"/>
              </a:lnSpc>
              <a:spcAft>
                <a:spcPts val="600"/>
              </a:spcAft>
              <a:buNone/>
            </a:pPr>
            <a:r>
              <a:rPr lang="fr-FR" sz="2600" b="1" dirty="0">
                <a:solidFill>
                  <a:srgbClr val="C00000"/>
                </a:solidFill>
                <a:latin typeface="+mj-lt"/>
              </a:rPr>
              <a:t>Attente+++ d’un traitement providentiel par un médecin charismatique </a:t>
            </a:r>
          </a:p>
          <a:p>
            <a:pPr marL="0" indent="0">
              <a:lnSpc>
                <a:spcPct val="120000"/>
              </a:lnSpc>
              <a:buNone/>
            </a:pPr>
            <a:r>
              <a:rPr lang="fr-FR" sz="2600" b="1" dirty="0">
                <a:solidFill>
                  <a:srgbClr val="C00000"/>
                </a:solidFill>
                <a:latin typeface="+mj-lt"/>
              </a:rPr>
              <a:t>Mémoire d’un médicament antipaludique efficace</a:t>
            </a:r>
          </a:p>
          <a:p>
            <a:pPr marL="360000" lvl="1" indent="-180000">
              <a:lnSpc>
                <a:spcPct val="120000"/>
              </a:lnSpc>
              <a:spcBef>
                <a:spcPts val="600"/>
              </a:spcBef>
            </a:pPr>
            <a:r>
              <a:rPr lang="fr-FR" sz="2300" dirty="0">
                <a:latin typeface="+mj-lt"/>
              </a:rPr>
              <a:t>Dérivé synthétique quinine, essais cliniques en Tunisie 1942 et devient Nivaquine©</a:t>
            </a:r>
          </a:p>
          <a:p>
            <a:pPr marL="360000" lvl="1" indent="-180000">
              <a:lnSpc>
                <a:spcPct val="120000"/>
              </a:lnSpc>
              <a:spcBef>
                <a:spcPts val="0"/>
              </a:spcBef>
            </a:pPr>
            <a:r>
              <a:rPr lang="fr-FR" sz="2300" dirty="0">
                <a:latin typeface="+mj-lt"/>
              </a:rPr>
              <a:t>Prévention et traitement de l’accès palustre simple &gt; années 1990</a:t>
            </a:r>
          </a:p>
          <a:p>
            <a:pPr marL="360000" lvl="1" indent="-180000">
              <a:lnSpc>
                <a:spcPct val="120000"/>
              </a:lnSpc>
              <a:spcBef>
                <a:spcPts val="0"/>
              </a:spcBef>
            </a:pPr>
            <a:r>
              <a:rPr lang="fr-FR" sz="2300" dirty="0">
                <a:latin typeface="+mj-lt"/>
              </a:rPr>
              <a:t>Emblématique de l’efficacité de la médecine 1950-60 (chimioprophylaxie de masse)</a:t>
            </a:r>
          </a:p>
          <a:p>
            <a:pPr marL="360000" lvl="1" indent="-180000">
              <a:lnSpc>
                <a:spcPct val="120000"/>
              </a:lnSpc>
              <a:spcBef>
                <a:spcPts val="0"/>
              </a:spcBef>
            </a:pPr>
            <a:r>
              <a:rPr lang="fr-FR" sz="2300" dirty="0">
                <a:latin typeface="+mj-lt"/>
              </a:rPr>
              <a:t>Enfants sous prévention &gt; adultes d’aujourd’hui</a:t>
            </a:r>
          </a:p>
          <a:p>
            <a:pPr marL="0" indent="0">
              <a:lnSpc>
                <a:spcPct val="120000"/>
              </a:lnSpc>
              <a:buNone/>
            </a:pPr>
            <a:r>
              <a:rPr lang="fr-FR" sz="2600" b="1" dirty="0">
                <a:solidFill>
                  <a:srgbClr val="C00000"/>
                </a:solidFill>
                <a:latin typeface="+mj-lt"/>
              </a:rPr>
              <a:t>Renaissance comme remède profane/populaire</a:t>
            </a:r>
          </a:p>
          <a:p>
            <a:pPr marL="360000" lvl="1" indent="-180000">
              <a:lnSpc>
                <a:spcPct val="120000"/>
              </a:lnSpc>
              <a:spcBef>
                <a:spcPts val="600"/>
              </a:spcBef>
            </a:pPr>
            <a:r>
              <a:rPr lang="fr-FR" sz="2300" dirty="0">
                <a:latin typeface="+mj-lt"/>
              </a:rPr>
              <a:t>Médicament familier, usuel, peu cher, mémoire corporelle intime (amertume)</a:t>
            </a:r>
          </a:p>
          <a:p>
            <a:pPr marL="360000" lvl="1" indent="-180000">
              <a:lnSpc>
                <a:spcPct val="120000"/>
              </a:lnSpc>
              <a:spcBef>
                <a:spcPts val="0"/>
              </a:spcBef>
            </a:pPr>
            <a:r>
              <a:rPr lang="fr-FR" sz="2300" dirty="0">
                <a:latin typeface="+mj-lt"/>
              </a:rPr>
              <a:t>Resté tel quand la prescription est suspendue (résistances) &gt; ACT</a:t>
            </a:r>
          </a:p>
          <a:p>
            <a:pPr marL="360000" lvl="1" indent="-180000">
              <a:lnSpc>
                <a:spcPct val="120000"/>
              </a:lnSpc>
              <a:spcBef>
                <a:spcPts val="0"/>
              </a:spcBef>
            </a:pPr>
            <a:r>
              <a:rPr lang="fr-FR" sz="2300" dirty="0">
                <a:latin typeface="+mj-lt"/>
              </a:rPr>
              <a:t>Usage en auto-medication, éclipse du marché informel années 2010, réactivation des circuits d’approvisionnement (Inde, Chine)</a:t>
            </a:r>
          </a:p>
          <a:p>
            <a:pPr marL="0" indent="0">
              <a:lnSpc>
                <a:spcPct val="120000"/>
              </a:lnSpc>
              <a:buNone/>
            </a:pPr>
            <a:r>
              <a:rPr lang="fr-FR" sz="2600" b="1" dirty="0">
                <a:solidFill>
                  <a:srgbClr val="C00000"/>
                </a:solidFill>
                <a:latin typeface="+mj-lt"/>
              </a:rPr>
              <a:t> Assimilé aux phytoremèdes néo-traditionnels antipaludiques </a:t>
            </a:r>
          </a:p>
          <a:p>
            <a:pPr marL="360000" lvl="1" indent="-180000">
              <a:lnSpc>
                <a:spcPct val="120000"/>
              </a:lnSpc>
              <a:spcBef>
                <a:spcPts val="0"/>
              </a:spcBef>
            </a:pPr>
            <a:r>
              <a:rPr lang="fr-FR" sz="2300" dirty="0">
                <a:latin typeface="+mj-lt"/>
              </a:rPr>
              <a:t>Comme (et avec) </a:t>
            </a:r>
            <a:r>
              <a:rPr lang="fr-SN" sz="2300">
                <a:latin typeface="+mj-lt"/>
              </a:rPr>
              <a:t>Azadirachta indica (</a:t>
            </a:r>
            <a:r>
              <a:rPr lang="fr-FR" sz="2300" dirty="0">
                <a:latin typeface="+mj-lt"/>
              </a:rPr>
              <a:t>neem) arbre famille des Méliacées (insecticide, utilisation vétérinaire), Artemisia annua et… Covid-Organics</a:t>
            </a:r>
          </a:p>
          <a:p>
            <a:pPr marL="360000" lvl="1" indent="-180000">
              <a:lnSpc>
                <a:spcPct val="120000"/>
              </a:lnSpc>
              <a:spcBef>
                <a:spcPts val="0"/>
              </a:spcBef>
            </a:pPr>
            <a:endParaRPr lang="fr-FR" sz="2300" dirty="0">
              <a:latin typeface="+mj-lt"/>
            </a:endParaRPr>
          </a:p>
        </p:txBody>
      </p:sp>
      <p:sp>
        <p:nvSpPr>
          <p:cNvPr id="4" name="Espace réservé du numéro de diapositive 3"/>
          <p:cNvSpPr>
            <a:spLocks noGrp="1"/>
          </p:cNvSpPr>
          <p:nvPr>
            <p:ph type="sldNum" sz="quarter" idx="12"/>
          </p:nvPr>
        </p:nvSpPr>
        <p:spPr/>
        <p:txBody>
          <a:bodyPr/>
          <a:lstStyle/>
          <a:p>
            <a:r>
              <a:rPr lang="en-US"/>
              <a:t> </a:t>
            </a:r>
            <a:endParaRPr lang="en-US" dirty="0"/>
          </a:p>
        </p:txBody>
      </p:sp>
      <p:sp>
        <p:nvSpPr>
          <p:cNvPr id="5" name="ZoneTexte 4">
            <a:extLst>
              <a:ext uri="{FF2B5EF4-FFF2-40B4-BE49-F238E27FC236}">
                <a16:creationId xmlns:a16="http://schemas.microsoft.com/office/drawing/2014/main" id="{C0A0CED3-E8AA-0B4D-8E60-7781987B98AB}"/>
              </a:ext>
            </a:extLst>
          </p:cNvPr>
          <p:cNvSpPr txBox="1"/>
          <p:nvPr/>
        </p:nvSpPr>
        <p:spPr>
          <a:xfrm>
            <a:off x="1104181" y="724619"/>
            <a:ext cx="5415265" cy="584775"/>
          </a:xfrm>
          <a:prstGeom prst="rect">
            <a:avLst/>
          </a:prstGeom>
          <a:noFill/>
        </p:spPr>
        <p:txBody>
          <a:bodyPr wrap="none" rtlCol="0">
            <a:spAutoFit/>
          </a:bodyPr>
          <a:lstStyle/>
          <a:p>
            <a:r>
              <a:rPr lang="fr-FR" sz="3200" b="1" dirty="0">
                <a:solidFill>
                  <a:srgbClr val="FFC000"/>
                </a:solidFill>
                <a:latin typeface="Tahoma" panose="020B0604030504040204" pitchFamily="34" charset="0"/>
                <a:ea typeface="Tahoma" panose="020B0604030504040204" pitchFamily="34" charset="0"/>
                <a:cs typeface="Tahoma" panose="020B0604030504040204" pitchFamily="34" charset="0"/>
              </a:rPr>
              <a:t>Dans le secteur populaire</a:t>
            </a:r>
            <a:endParaRPr lang="fr-FR" sz="3200" b="1">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Image 6">
            <a:extLst>
              <a:ext uri="{FF2B5EF4-FFF2-40B4-BE49-F238E27FC236}">
                <a16:creationId xmlns:a16="http://schemas.microsoft.com/office/drawing/2014/main" id="{49DE5FC9-662C-7A44-B965-31E40DBEC42C}"/>
              </a:ext>
            </a:extLst>
          </p:cNvPr>
          <p:cNvPicPr>
            <a:picLocks noChangeAspect="1"/>
          </p:cNvPicPr>
          <p:nvPr/>
        </p:nvPicPr>
        <p:blipFill>
          <a:blip r:embed="rId3"/>
          <a:stretch>
            <a:fillRect/>
          </a:stretch>
        </p:blipFill>
        <p:spPr>
          <a:xfrm rot="5400000">
            <a:off x="10557771" y="2584567"/>
            <a:ext cx="1507019" cy="1728639"/>
          </a:xfrm>
          <a:prstGeom prst="rect">
            <a:avLst/>
          </a:prstGeom>
        </p:spPr>
      </p:pic>
      <p:pic>
        <p:nvPicPr>
          <p:cNvPr id="8" name="Image 7">
            <a:extLst>
              <a:ext uri="{FF2B5EF4-FFF2-40B4-BE49-F238E27FC236}">
                <a16:creationId xmlns:a16="http://schemas.microsoft.com/office/drawing/2014/main" id="{C50E0FF3-8268-0E43-8AF7-67F1B6F26CDC}"/>
              </a:ext>
            </a:extLst>
          </p:cNvPr>
          <p:cNvPicPr>
            <a:picLocks noChangeAspect="1"/>
          </p:cNvPicPr>
          <p:nvPr/>
        </p:nvPicPr>
        <p:blipFill>
          <a:blip r:embed="rId4"/>
          <a:stretch>
            <a:fillRect/>
          </a:stretch>
        </p:blipFill>
        <p:spPr>
          <a:xfrm>
            <a:off x="10301489" y="4202396"/>
            <a:ext cx="1874111" cy="1463973"/>
          </a:xfrm>
          <a:prstGeom prst="rect">
            <a:avLst/>
          </a:prstGeom>
        </p:spPr>
      </p:pic>
      <p:pic>
        <p:nvPicPr>
          <p:cNvPr id="9" name="Image 8">
            <a:extLst>
              <a:ext uri="{FF2B5EF4-FFF2-40B4-BE49-F238E27FC236}">
                <a16:creationId xmlns:a16="http://schemas.microsoft.com/office/drawing/2014/main" id="{3504EE1D-D1A0-724E-98BA-BE29F42D65DC}"/>
              </a:ext>
            </a:extLst>
          </p:cNvPr>
          <p:cNvPicPr>
            <a:picLocks noChangeAspect="1"/>
          </p:cNvPicPr>
          <p:nvPr/>
        </p:nvPicPr>
        <p:blipFill>
          <a:blip r:embed="rId5"/>
          <a:stretch>
            <a:fillRect/>
          </a:stretch>
        </p:blipFill>
        <p:spPr>
          <a:xfrm>
            <a:off x="9823507" y="5554646"/>
            <a:ext cx="1740504" cy="1303354"/>
          </a:xfrm>
          <a:prstGeom prst="rect">
            <a:avLst/>
          </a:prstGeom>
        </p:spPr>
      </p:pic>
      <p:sp>
        <p:nvSpPr>
          <p:cNvPr id="10" name="ZoneTexte 9">
            <a:extLst>
              <a:ext uri="{FF2B5EF4-FFF2-40B4-BE49-F238E27FC236}">
                <a16:creationId xmlns:a16="http://schemas.microsoft.com/office/drawing/2014/main" id="{F5A19887-8174-F34C-9189-EE56BEAF9041}"/>
              </a:ext>
            </a:extLst>
          </p:cNvPr>
          <p:cNvSpPr txBox="1"/>
          <p:nvPr/>
        </p:nvSpPr>
        <p:spPr>
          <a:xfrm>
            <a:off x="7813964" y="6456091"/>
            <a:ext cx="2002343" cy="338554"/>
          </a:xfrm>
          <a:prstGeom prst="rect">
            <a:avLst/>
          </a:prstGeom>
          <a:noFill/>
        </p:spPr>
        <p:txBody>
          <a:bodyPr wrap="none" rtlCol="0">
            <a:spAutoFit/>
          </a:bodyPr>
          <a:lstStyle/>
          <a:p>
            <a:r>
              <a:rPr lang="fr-FR" sz="1600"/>
              <a:t>Pdt Andry Rajoelina</a:t>
            </a:r>
          </a:p>
        </p:txBody>
      </p:sp>
    </p:spTree>
    <p:extLst>
      <p:ext uri="{BB962C8B-B14F-4D97-AF65-F5344CB8AC3E}">
        <p14:creationId xmlns:p14="http://schemas.microsoft.com/office/powerpoint/2010/main" val="1764627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dirty="0"/>
              <a:t> </a:t>
            </a:r>
          </a:p>
        </p:txBody>
      </p:sp>
      <p:sp>
        <p:nvSpPr>
          <p:cNvPr id="3" name="Espace réservé du contenu 2"/>
          <p:cNvSpPr>
            <a:spLocks noGrp="1"/>
          </p:cNvSpPr>
          <p:nvPr>
            <p:ph idx="1"/>
          </p:nvPr>
        </p:nvSpPr>
        <p:spPr>
          <a:xfrm>
            <a:off x="498765" y="1737360"/>
            <a:ext cx="10372436" cy="4458527"/>
          </a:xfrm>
        </p:spPr>
        <p:txBody>
          <a:bodyPr>
            <a:normAutofit/>
          </a:bodyPr>
          <a:lstStyle/>
          <a:p>
            <a:pPr marL="0" indent="0">
              <a:lnSpc>
                <a:spcPct val="100000"/>
              </a:lnSpc>
              <a:buNone/>
            </a:pPr>
            <a:r>
              <a:rPr lang="fr-FR" sz="2400" b="1" dirty="0">
                <a:solidFill>
                  <a:srgbClr val="C00000"/>
                </a:solidFill>
                <a:latin typeface="+mj-lt"/>
              </a:rPr>
              <a:t> Utilisation thérapeutique large</a:t>
            </a:r>
          </a:p>
          <a:p>
            <a:pPr lvl="1">
              <a:lnSpc>
                <a:spcPct val="100000"/>
              </a:lnSpc>
              <a:spcBef>
                <a:spcPts val="0"/>
              </a:spcBef>
            </a:pPr>
            <a:r>
              <a:rPr lang="fr-FR" sz="2000" dirty="0">
                <a:latin typeface="+mj-lt"/>
              </a:rPr>
              <a:t>Dans les 4 pays: pour tous les cas de COVID même asymptomatiques</a:t>
            </a:r>
          </a:p>
          <a:p>
            <a:pPr lvl="1">
              <a:lnSpc>
                <a:spcPct val="100000"/>
              </a:lnSpc>
              <a:spcBef>
                <a:spcPts val="0"/>
              </a:spcBef>
            </a:pPr>
            <a:r>
              <a:rPr lang="fr-FR" sz="2000" dirty="0">
                <a:latin typeface="+mj-lt"/>
              </a:rPr>
              <a:t>Référence aux travaux de Pr Raoult (plutôt que guide OMS ou publications)</a:t>
            </a:r>
          </a:p>
          <a:p>
            <a:pPr lvl="1">
              <a:lnSpc>
                <a:spcPct val="100000"/>
              </a:lnSpc>
              <a:spcBef>
                <a:spcPts val="0"/>
              </a:spcBef>
            </a:pPr>
            <a:r>
              <a:rPr lang="fr-FR" sz="2000" dirty="0">
                <a:latin typeface="+mj-lt"/>
              </a:rPr>
              <a:t>Sécurité avancée du fait de l’utilisation ancienne comme antipaludique</a:t>
            </a:r>
          </a:p>
          <a:p>
            <a:pPr lvl="1">
              <a:lnSpc>
                <a:spcPct val="100000"/>
              </a:lnSpc>
              <a:spcBef>
                <a:spcPts val="0"/>
              </a:spcBef>
            </a:pPr>
            <a:r>
              <a:rPr lang="fr-FR" sz="2000" dirty="0">
                <a:latin typeface="+mj-lt"/>
              </a:rPr>
              <a:t>Entre dans expérimentations locales et protocoles de soins</a:t>
            </a:r>
          </a:p>
          <a:p>
            <a:pPr lvl="1">
              <a:lnSpc>
                <a:spcPct val="100000"/>
              </a:lnSpc>
              <a:spcBef>
                <a:spcPts val="0"/>
              </a:spcBef>
            </a:pPr>
            <a:r>
              <a:rPr lang="fr-FR" sz="2000" dirty="0">
                <a:latin typeface="+mj-lt"/>
              </a:rPr>
              <a:t>Sous le regard des médias</a:t>
            </a:r>
          </a:p>
          <a:p>
            <a:pPr marL="0" indent="0">
              <a:lnSpc>
                <a:spcPct val="100000"/>
              </a:lnSpc>
              <a:buNone/>
            </a:pPr>
            <a:r>
              <a:rPr lang="fr-FR" sz="2400" dirty="0">
                <a:latin typeface="+mj-lt"/>
              </a:rPr>
              <a:t> </a:t>
            </a:r>
            <a:r>
              <a:rPr lang="fr-FR" sz="2400" b="1" dirty="0">
                <a:solidFill>
                  <a:srgbClr val="C00000"/>
                </a:solidFill>
                <a:latin typeface="+mj-lt"/>
              </a:rPr>
              <a:t>Fonctions multiples</a:t>
            </a:r>
          </a:p>
          <a:p>
            <a:pPr lvl="1">
              <a:lnSpc>
                <a:spcPct val="100000"/>
              </a:lnSpc>
              <a:spcBef>
                <a:spcPts val="0"/>
              </a:spcBef>
            </a:pPr>
            <a:r>
              <a:rPr lang="fr-FR" sz="2000" dirty="0">
                <a:latin typeface="+mj-lt"/>
              </a:rPr>
              <a:t>Soins: répond aux besoins de traiter pour guérir et prendre soin (</a:t>
            </a:r>
            <a:r>
              <a:rPr lang="fr-FR" sz="2000" i="1" dirty="0">
                <a:latin typeface="+mj-lt"/>
              </a:rPr>
              <a:t>cure</a:t>
            </a:r>
            <a:r>
              <a:rPr lang="fr-FR" sz="2000" dirty="0">
                <a:latin typeface="+mj-lt"/>
              </a:rPr>
              <a:t> et </a:t>
            </a:r>
            <a:r>
              <a:rPr lang="fr-FR" sz="2000" i="1" dirty="0">
                <a:latin typeface="+mj-lt"/>
              </a:rPr>
              <a:t>care)</a:t>
            </a:r>
          </a:p>
          <a:p>
            <a:pPr lvl="1">
              <a:lnSpc>
                <a:spcPct val="100000"/>
              </a:lnSpc>
              <a:spcBef>
                <a:spcPts val="0"/>
              </a:spcBef>
            </a:pPr>
            <a:r>
              <a:rPr lang="fr-FR" sz="2000" dirty="0">
                <a:latin typeface="+mj-lt"/>
              </a:rPr>
              <a:t>Santé publique: permet de gérer les isolements de cas asymptomatiques</a:t>
            </a:r>
          </a:p>
          <a:p>
            <a:pPr lvl="1">
              <a:lnSpc>
                <a:spcPct val="100000"/>
              </a:lnSpc>
              <a:spcBef>
                <a:spcPts val="0"/>
              </a:spcBef>
            </a:pPr>
            <a:r>
              <a:rPr lang="fr-FR" sz="2000" dirty="0">
                <a:latin typeface="+mj-lt"/>
              </a:rPr>
              <a:t>Acteurs institutionnels de la réponse: image d’efficacité</a:t>
            </a:r>
          </a:p>
          <a:p>
            <a:pPr lvl="1">
              <a:lnSpc>
                <a:spcPct val="100000"/>
              </a:lnSpc>
              <a:spcBef>
                <a:spcPts val="0"/>
              </a:spcBef>
            </a:pPr>
            <a:r>
              <a:rPr lang="fr-FR" sz="2000" dirty="0">
                <a:latin typeface="+mj-lt"/>
              </a:rPr>
              <a:t>Valeur positive perçue </a:t>
            </a:r>
            <a:r>
              <a:rPr lang="fr-FR" sz="2000" i="1" dirty="0">
                <a:latin typeface="+mj-lt"/>
              </a:rPr>
              <a:t>a priori, </a:t>
            </a:r>
            <a:r>
              <a:rPr lang="fr-FR" sz="2000" dirty="0">
                <a:latin typeface="+mj-lt"/>
              </a:rPr>
              <a:t>à partir de sa diffusion sur les réseaux sociaux</a:t>
            </a:r>
          </a:p>
          <a:p>
            <a:pPr lvl="1">
              <a:lnSpc>
                <a:spcPct val="100000"/>
              </a:lnSpc>
              <a:spcBef>
                <a:spcPts val="0"/>
              </a:spcBef>
            </a:pPr>
            <a:r>
              <a:rPr lang="fr-FR" sz="2000" dirty="0"/>
              <a:t>Effet placebo universel ? Effets du psychisme sur la réponse aux infections, peut-être surajouté à l’effet anti-infectieux potentiel de la chloroquine</a:t>
            </a:r>
          </a:p>
          <a:p>
            <a:pPr marL="457200" lvl="1" indent="0">
              <a:lnSpc>
                <a:spcPct val="100000"/>
              </a:lnSpc>
              <a:spcBef>
                <a:spcPts val="0"/>
              </a:spcBef>
              <a:buNone/>
            </a:pPr>
            <a:endParaRPr lang="fr-FR" sz="2000" dirty="0">
              <a:latin typeface="+mj-lt"/>
            </a:endParaRPr>
          </a:p>
        </p:txBody>
      </p:sp>
      <p:sp>
        <p:nvSpPr>
          <p:cNvPr id="4" name="Espace réservé du numéro de diapositive 3"/>
          <p:cNvSpPr>
            <a:spLocks noGrp="1"/>
          </p:cNvSpPr>
          <p:nvPr>
            <p:ph type="sldNum" sz="quarter" idx="12"/>
          </p:nvPr>
        </p:nvSpPr>
        <p:spPr/>
        <p:txBody>
          <a:bodyPr/>
          <a:lstStyle/>
          <a:p>
            <a:r>
              <a:rPr lang="en-US"/>
              <a:t> </a:t>
            </a:r>
            <a:endParaRPr lang="en-US" dirty="0"/>
          </a:p>
        </p:txBody>
      </p:sp>
      <p:sp>
        <p:nvSpPr>
          <p:cNvPr id="5" name="ZoneTexte 4">
            <a:extLst>
              <a:ext uri="{FF2B5EF4-FFF2-40B4-BE49-F238E27FC236}">
                <a16:creationId xmlns:a16="http://schemas.microsoft.com/office/drawing/2014/main" id="{C0A0CED3-E8AA-0B4D-8E60-7781987B98AB}"/>
              </a:ext>
            </a:extLst>
          </p:cNvPr>
          <p:cNvSpPr txBox="1"/>
          <p:nvPr/>
        </p:nvSpPr>
        <p:spPr>
          <a:xfrm>
            <a:off x="1104181" y="724619"/>
            <a:ext cx="5070619" cy="584775"/>
          </a:xfrm>
          <a:prstGeom prst="rect">
            <a:avLst/>
          </a:prstGeom>
          <a:noFill/>
        </p:spPr>
        <p:txBody>
          <a:bodyPr wrap="none" rtlCol="0">
            <a:spAutoFit/>
          </a:bodyPr>
          <a:lstStyle/>
          <a:p>
            <a:r>
              <a:rPr lang="fr-FR" sz="3200" b="1" dirty="0">
                <a:solidFill>
                  <a:srgbClr val="FFC000"/>
                </a:solidFill>
                <a:latin typeface="Tahoma" panose="020B0604030504040204" pitchFamily="34" charset="0"/>
                <a:ea typeface="Tahoma" panose="020B0604030504040204" pitchFamily="34" charset="0"/>
                <a:cs typeface="Tahoma" panose="020B0604030504040204" pitchFamily="34" charset="0"/>
              </a:rPr>
              <a:t>Dans le secteur médical</a:t>
            </a:r>
            <a:endParaRPr lang="fr-FR" sz="3200" b="1">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3290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1289874"/>
            <a:ext cx="10766044" cy="763214"/>
          </a:xfrm>
        </p:spPr>
        <p:txBody>
          <a:bodyPr/>
          <a:lstStyle/>
          <a:p>
            <a:r>
              <a:rPr lang="fr-FR" sz="3200"/>
              <a:t>Phase 1. Une urgence de santé publique (janv-fév)</a:t>
            </a:r>
            <a:r>
              <a:rPr lang="fr-FR"/>
              <a:t/>
            </a:r>
            <a:br>
              <a:rPr lang="fr-FR"/>
            </a:br>
            <a:endParaRPr lang="nl-NL" dirty="0"/>
          </a:p>
        </p:txBody>
      </p:sp>
      <p:sp>
        <p:nvSpPr>
          <p:cNvPr id="3" name="Tijdelijke aanduiding voor inhoud 2"/>
          <p:cNvSpPr>
            <a:spLocks noGrp="1"/>
          </p:cNvSpPr>
          <p:nvPr>
            <p:ph sz="half" idx="2"/>
          </p:nvPr>
        </p:nvSpPr>
        <p:spPr>
          <a:xfrm>
            <a:off x="436150" y="2253127"/>
            <a:ext cx="11002993" cy="3751308"/>
          </a:xfrm>
        </p:spPr>
        <p:txBody>
          <a:bodyPr>
            <a:normAutofit fontScale="92500"/>
          </a:bodyPr>
          <a:lstStyle/>
          <a:p>
            <a:pPr algn="just">
              <a:lnSpc>
                <a:spcPct val="110000"/>
              </a:lnSpc>
              <a:spcAft>
                <a:spcPts val="600"/>
              </a:spcAft>
            </a:pPr>
            <a:r>
              <a:rPr lang="fr-FR" dirty="0"/>
              <a:t>31/01/2020, « L'OMS décrète l'urgence internationale face au coronavirus » </a:t>
            </a:r>
          </a:p>
          <a:p>
            <a:pPr algn="just">
              <a:lnSpc>
                <a:spcPct val="110000"/>
              </a:lnSpc>
              <a:spcAft>
                <a:spcPts val="600"/>
              </a:spcAft>
            </a:pPr>
            <a:r>
              <a:rPr lang="fr-FR" dirty="0">
                <a:solidFill>
                  <a:schemeClr val="accent1"/>
                </a:solidFill>
              </a:rPr>
              <a:t>Inquiétudes /maladie lointaine, </a:t>
            </a:r>
            <a:r>
              <a:rPr lang="fr-SN" dirty="0">
                <a:solidFill>
                  <a:schemeClr val="accent1"/>
                </a:solidFill>
              </a:rPr>
              <a:t>mortelle, très contagieuse, menace le monde,</a:t>
            </a:r>
            <a:r>
              <a:rPr lang="fr-FR" dirty="0">
                <a:solidFill>
                  <a:schemeClr val="accent1"/>
                </a:solidFill>
              </a:rPr>
              <a:t> vient éclipser l’urgence sécuritaire </a:t>
            </a:r>
          </a:p>
          <a:p>
            <a:pPr algn="just">
              <a:lnSpc>
                <a:spcPct val="110000"/>
              </a:lnSpc>
              <a:spcAft>
                <a:spcPts val="600"/>
              </a:spcAft>
            </a:pPr>
            <a:r>
              <a:rPr lang="fr-SN" dirty="0">
                <a:solidFill>
                  <a:schemeClr val="accent6"/>
                </a:solidFill>
              </a:rPr>
              <a:t>Gouvernement : prise de mesures médiatisées++ pour rassurer population (CORUS)</a:t>
            </a:r>
          </a:p>
          <a:p>
            <a:pPr algn="just">
              <a:lnSpc>
                <a:spcPct val="110000"/>
              </a:lnSpc>
              <a:spcAft>
                <a:spcPts val="600"/>
              </a:spcAft>
            </a:pPr>
            <a:r>
              <a:rPr lang="fr-SN" b="1" dirty="0"/>
              <a:t>Presse locale globalement dubitative sur l’efficacité de ces mesures</a:t>
            </a:r>
          </a:p>
          <a:p>
            <a:pPr algn="just">
              <a:lnSpc>
                <a:spcPct val="110000"/>
              </a:lnSpc>
              <a:spcAft>
                <a:spcPts val="600"/>
              </a:spcAft>
            </a:pPr>
            <a:r>
              <a:rPr lang="fr-SN" dirty="0">
                <a:solidFill>
                  <a:schemeClr val="accent6"/>
                </a:solidFill>
              </a:rPr>
              <a:t>07 février: un premier cas suspect s’avère négatif. </a:t>
            </a:r>
            <a:r>
              <a:rPr lang="fr-SN" dirty="0">
                <a:solidFill>
                  <a:schemeClr val="accent1"/>
                </a:solidFill>
              </a:rPr>
              <a:t>Degré supplémentaire d’inquiétude</a:t>
            </a:r>
          </a:p>
          <a:p>
            <a:pPr algn="just">
              <a:lnSpc>
                <a:spcPct val="110000"/>
              </a:lnSpc>
              <a:spcAft>
                <a:spcPts val="600"/>
              </a:spcAft>
            </a:pPr>
            <a:r>
              <a:rPr lang="fr-SN" dirty="0">
                <a:solidFill>
                  <a:schemeClr val="accent1"/>
                </a:solidFill>
              </a:rPr>
              <a:t>Inquiétudes pour les étudiants burkinabè de Wuhan</a:t>
            </a:r>
            <a:r>
              <a:rPr lang="fr-FR" dirty="0">
                <a:solidFill>
                  <a:schemeClr val="accent1"/>
                </a:solidFill>
              </a:rPr>
              <a:t> </a:t>
            </a:r>
          </a:p>
          <a:p>
            <a:pPr algn="just">
              <a:lnSpc>
                <a:spcPct val="110000"/>
              </a:lnSpc>
              <a:spcAft>
                <a:spcPts val="600"/>
              </a:spcAft>
            </a:pPr>
            <a:r>
              <a:rPr lang="fr-FR" dirty="0">
                <a:solidFill>
                  <a:schemeClr val="accent1"/>
                </a:solidFill>
              </a:rPr>
              <a:t>Et fin février: Sursaut patriotique: mobilisation acteurs locaux pour soutenir l’Etat /riposte</a:t>
            </a:r>
            <a:r>
              <a:rPr lang="fr-SN" dirty="0"/>
              <a:t>	</a:t>
            </a:r>
            <a:endParaRPr lang="nl-NL" dirty="0"/>
          </a:p>
        </p:txBody>
      </p:sp>
    </p:spTree>
    <p:extLst>
      <p:ext uri="{BB962C8B-B14F-4D97-AF65-F5344CB8AC3E}">
        <p14:creationId xmlns:p14="http://schemas.microsoft.com/office/powerpoint/2010/main" val="285835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dirty="0"/>
              <a:t>  </a:t>
            </a:r>
          </a:p>
        </p:txBody>
      </p:sp>
      <p:sp>
        <p:nvSpPr>
          <p:cNvPr id="3" name="Espace réservé du contenu 2"/>
          <p:cNvSpPr>
            <a:spLocks noGrp="1"/>
          </p:cNvSpPr>
          <p:nvPr>
            <p:ph idx="1"/>
          </p:nvPr>
        </p:nvSpPr>
        <p:spPr>
          <a:xfrm>
            <a:off x="379563" y="1737360"/>
            <a:ext cx="10491638" cy="4561840"/>
          </a:xfrm>
        </p:spPr>
        <p:txBody>
          <a:bodyPr>
            <a:normAutofit lnSpcReduction="10000"/>
          </a:bodyPr>
          <a:lstStyle/>
          <a:p>
            <a:pPr marL="0" indent="0">
              <a:lnSpc>
                <a:spcPct val="110000"/>
              </a:lnSpc>
              <a:buNone/>
            </a:pPr>
            <a:r>
              <a:rPr lang="fr-FR" sz="2400" b="1" dirty="0">
                <a:solidFill>
                  <a:srgbClr val="C00000"/>
                </a:solidFill>
                <a:latin typeface="+mj-lt"/>
              </a:rPr>
              <a:t> Débordement de discours sur la chloroquine + </a:t>
            </a:r>
            <a:r>
              <a:rPr lang="fr-FR" sz="2400" b="1" dirty="0">
                <a:solidFill>
                  <a:srgbClr val="C00000"/>
                </a:solidFill>
              </a:rPr>
              <a:t>polarisation</a:t>
            </a:r>
            <a:endParaRPr lang="fr-FR" sz="2400" b="1" dirty="0">
              <a:solidFill>
                <a:srgbClr val="C00000"/>
              </a:solidFill>
              <a:latin typeface="+mj-lt"/>
            </a:endParaRPr>
          </a:p>
          <a:p>
            <a:pPr lvl="1">
              <a:lnSpc>
                <a:spcPct val="110000"/>
              </a:lnSpc>
              <a:spcBef>
                <a:spcPts val="0"/>
              </a:spcBef>
            </a:pPr>
            <a:r>
              <a:rPr lang="fr-FR" sz="2000" dirty="0">
                <a:latin typeface="+mj-lt"/>
              </a:rPr>
              <a:t>Phase de discours exclusivement pro-chloroquine dans les médias traditionnels (identité africaine de la chloroquine) </a:t>
            </a:r>
          </a:p>
          <a:p>
            <a:pPr lvl="1">
              <a:lnSpc>
                <a:spcPct val="110000"/>
              </a:lnSpc>
              <a:spcBef>
                <a:spcPts val="0"/>
              </a:spcBef>
            </a:pPr>
            <a:r>
              <a:rPr lang="fr-FR" sz="2000" dirty="0">
                <a:latin typeface="+mj-lt"/>
              </a:rPr>
              <a:t>Dans les commentaires: chacun a un avis, sur des bases factuelles limitées</a:t>
            </a:r>
          </a:p>
          <a:p>
            <a:pPr lvl="1">
              <a:lnSpc>
                <a:spcPct val="110000"/>
              </a:lnSpc>
              <a:spcBef>
                <a:spcPts val="0"/>
              </a:spcBef>
            </a:pPr>
            <a:r>
              <a:rPr lang="fr-FR" sz="2000" dirty="0">
                <a:latin typeface="+mj-lt"/>
              </a:rPr>
              <a:t>« Lynchage » des personnes émettant des réserves</a:t>
            </a:r>
          </a:p>
          <a:p>
            <a:pPr lvl="1">
              <a:lnSpc>
                <a:spcPct val="110000"/>
              </a:lnSpc>
              <a:spcBef>
                <a:spcPts val="0"/>
              </a:spcBef>
            </a:pPr>
            <a:r>
              <a:rPr lang="fr-FR" sz="2000" dirty="0">
                <a:latin typeface="+mj-lt"/>
              </a:rPr>
              <a:t>Tendance vers discours totalisant/totalitaire … jusqu’à mi-juin</a:t>
            </a:r>
          </a:p>
          <a:p>
            <a:pPr marL="0" indent="0">
              <a:lnSpc>
                <a:spcPct val="110000"/>
              </a:lnSpc>
              <a:buNone/>
            </a:pPr>
            <a:r>
              <a:rPr lang="fr-FR" sz="2400" dirty="0">
                <a:latin typeface="+mj-lt"/>
              </a:rPr>
              <a:t> </a:t>
            </a:r>
            <a:r>
              <a:rPr lang="fr-FR" sz="2400" b="1" dirty="0">
                <a:solidFill>
                  <a:srgbClr val="C00000"/>
                </a:solidFill>
                <a:latin typeface="+mj-lt"/>
              </a:rPr>
              <a:t>Opinions au format de « l’ère de la post-vérité »</a:t>
            </a:r>
          </a:p>
          <a:p>
            <a:pPr lvl="1">
              <a:lnSpc>
                <a:spcPct val="110000"/>
              </a:lnSpc>
              <a:spcBef>
                <a:spcPts val="0"/>
              </a:spcBef>
            </a:pPr>
            <a:r>
              <a:rPr lang="fr-FR" sz="2000" dirty="0">
                <a:latin typeface="+mj-lt"/>
              </a:rPr>
              <a:t>Définie par: rapport distendu aux faits, remise en cause de la légitimité des savoirs institués, « toutes les opinions se valent »</a:t>
            </a:r>
            <a:r>
              <a:rPr lang="fr-FR" sz="2000" dirty="0"/>
              <a:t>, </a:t>
            </a:r>
            <a:r>
              <a:rPr lang="fr-FR" sz="2000" strike="sngStrike" dirty="0"/>
              <a:t>manipulation des documents</a:t>
            </a:r>
            <a:endParaRPr lang="fr-FR" sz="2000" dirty="0">
              <a:latin typeface="+mj-lt"/>
            </a:endParaRPr>
          </a:p>
          <a:p>
            <a:pPr lvl="1">
              <a:lnSpc>
                <a:spcPct val="110000"/>
              </a:lnSpc>
              <a:spcBef>
                <a:spcPts val="0"/>
              </a:spcBef>
            </a:pPr>
            <a:r>
              <a:rPr lang="fr-FR" sz="2000" dirty="0">
                <a:latin typeface="+mj-lt"/>
              </a:rPr>
              <a:t>Sur les réseaux sociaux et médias en ligne (commentaires, avis, post) : </a:t>
            </a:r>
          </a:p>
          <a:p>
            <a:pPr lvl="2">
              <a:lnSpc>
                <a:spcPct val="110000"/>
              </a:lnSpc>
              <a:spcBef>
                <a:spcPts val="0"/>
              </a:spcBef>
            </a:pPr>
            <a:r>
              <a:rPr lang="fr-FR" sz="1800" dirty="0">
                <a:latin typeface="+mj-lt"/>
              </a:rPr>
              <a:t>Niveau des arguments très inégal </a:t>
            </a:r>
          </a:p>
          <a:p>
            <a:pPr lvl="2">
              <a:lnSpc>
                <a:spcPct val="110000"/>
              </a:lnSpc>
              <a:spcBef>
                <a:spcPts val="0"/>
              </a:spcBef>
            </a:pPr>
            <a:r>
              <a:rPr lang="fr-FR" sz="1800" dirty="0">
                <a:latin typeface="+mj-lt"/>
              </a:rPr>
              <a:t>Peu d’attention pour les procédés de validation (absence de raison critique)</a:t>
            </a:r>
          </a:p>
          <a:p>
            <a:pPr lvl="2">
              <a:lnSpc>
                <a:spcPct val="110000"/>
              </a:lnSpc>
              <a:spcBef>
                <a:spcPts val="0"/>
              </a:spcBef>
            </a:pPr>
            <a:r>
              <a:rPr lang="fr-FR" sz="1800" dirty="0">
                <a:latin typeface="+mj-lt"/>
              </a:rPr>
              <a:t>Effet de l’anonymat (non-respect des règles sociales et des codes d’expression)</a:t>
            </a:r>
          </a:p>
          <a:p>
            <a:pPr marL="457200" lvl="1" indent="0">
              <a:lnSpc>
                <a:spcPct val="100000"/>
              </a:lnSpc>
              <a:spcBef>
                <a:spcPts val="0"/>
              </a:spcBef>
              <a:buNone/>
            </a:pPr>
            <a:endParaRPr lang="fr-FR" sz="2000" dirty="0">
              <a:latin typeface="+mj-lt"/>
            </a:endParaRPr>
          </a:p>
        </p:txBody>
      </p:sp>
      <p:sp>
        <p:nvSpPr>
          <p:cNvPr id="4" name="Espace réservé du numéro de diapositive 3"/>
          <p:cNvSpPr>
            <a:spLocks noGrp="1"/>
          </p:cNvSpPr>
          <p:nvPr>
            <p:ph type="sldNum" sz="quarter" idx="12"/>
          </p:nvPr>
        </p:nvSpPr>
        <p:spPr/>
        <p:txBody>
          <a:bodyPr/>
          <a:lstStyle/>
          <a:p>
            <a:r>
              <a:rPr lang="en-US"/>
              <a:t> </a:t>
            </a:r>
            <a:endParaRPr lang="en-US" dirty="0"/>
          </a:p>
        </p:txBody>
      </p:sp>
      <p:sp>
        <p:nvSpPr>
          <p:cNvPr id="5" name="ZoneTexte 4">
            <a:extLst>
              <a:ext uri="{FF2B5EF4-FFF2-40B4-BE49-F238E27FC236}">
                <a16:creationId xmlns:a16="http://schemas.microsoft.com/office/drawing/2014/main" id="{C0A0CED3-E8AA-0B4D-8E60-7781987B98AB}"/>
              </a:ext>
            </a:extLst>
          </p:cNvPr>
          <p:cNvSpPr txBox="1"/>
          <p:nvPr/>
        </p:nvSpPr>
        <p:spPr>
          <a:xfrm>
            <a:off x="1104181" y="724619"/>
            <a:ext cx="5551520" cy="584775"/>
          </a:xfrm>
          <a:prstGeom prst="rect">
            <a:avLst/>
          </a:prstGeom>
          <a:noFill/>
        </p:spPr>
        <p:txBody>
          <a:bodyPr wrap="none" rtlCol="0">
            <a:spAutoFit/>
          </a:bodyPr>
          <a:lstStyle/>
          <a:p>
            <a:r>
              <a:rPr lang="fr-FR" sz="3200" b="1" dirty="0">
                <a:solidFill>
                  <a:srgbClr val="FFC000"/>
                </a:solidFill>
                <a:latin typeface="Tahoma" panose="020B0604030504040204" pitchFamily="34" charset="0"/>
                <a:ea typeface="Tahoma" panose="020B0604030504040204" pitchFamily="34" charset="0"/>
                <a:cs typeface="Tahoma" panose="020B0604030504040204" pitchFamily="34" charset="0"/>
              </a:rPr>
              <a:t>Dans l’espace médiatique</a:t>
            </a:r>
            <a:endParaRPr lang="fr-FR" sz="3200" b="1">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58136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2966" y="781438"/>
            <a:ext cx="10766044" cy="763214"/>
          </a:xfrm>
        </p:spPr>
        <p:txBody>
          <a:bodyPr/>
          <a:lstStyle/>
          <a:p>
            <a:r>
              <a:rPr lang="nl-NL" dirty="0"/>
              <a:t>Perspectives</a:t>
            </a:r>
          </a:p>
        </p:txBody>
      </p:sp>
      <p:sp>
        <p:nvSpPr>
          <p:cNvPr id="3" name="Tijdelijke aanduiding voor inhoud 2"/>
          <p:cNvSpPr>
            <a:spLocks noGrp="1"/>
          </p:cNvSpPr>
          <p:nvPr>
            <p:ph sz="half" idx="2"/>
          </p:nvPr>
        </p:nvSpPr>
        <p:spPr>
          <a:xfrm>
            <a:off x="444751" y="1863307"/>
            <a:ext cx="11002475" cy="4260402"/>
          </a:xfrm>
        </p:spPr>
        <p:txBody>
          <a:bodyPr/>
          <a:lstStyle/>
          <a:p>
            <a:pPr marL="0" indent="0">
              <a:lnSpc>
                <a:spcPct val="100000"/>
              </a:lnSpc>
              <a:spcAft>
                <a:spcPts val="600"/>
              </a:spcAft>
              <a:buNone/>
            </a:pPr>
            <a:r>
              <a:rPr lang="nl-NL" sz="2200" dirty="0">
                <a:solidFill>
                  <a:srgbClr val="C00000"/>
                </a:solidFill>
              </a:rPr>
              <a:t>Question initiale: Effets de la promotion de la chloroquine sous format d’une info(x) </a:t>
            </a:r>
          </a:p>
          <a:p>
            <a:pPr marL="457200" lvl="1" indent="0">
              <a:lnSpc>
                <a:spcPct val="100000"/>
              </a:lnSpc>
              <a:spcBef>
                <a:spcPts val="400"/>
              </a:spcBef>
              <a:spcAft>
                <a:spcPts val="400"/>
              </a:spcAft>
              <a:buNone/>
            </a:pPr>
            <a:r>
              <a:rPr lang="nl-NL" sz="2000" dirty="0"/>
              <a:t>Saturation dans le secteur profane, pénurie sur le marché (formel et informel), pression sur le secteur médical. Effet Info(x) et d’autres déterminants: </a:t>
            </a:r>
          </a:p>
          <a:p>
            <a:pPr lvl="2">
              <a:lnSpc>
                <a:spcPct val="100000"/>
              </a:lnSpc>
              <a:spcBef>
                <a:spcPts val="0"/>
              </a:spcBef>
              <a:spcAft>
                <a:spcPts val="400"/>
              </a:spcAft>
            </a:pPr>
            <a:r>
              <a:rPr lang="nl-NL" sz="1800" dirty="0"/>
              <a:t>Attente d’un médicament providentiel et diffusion par un médecin charismatique</a:t>
            </a:r>
          </a:p>
          <a:p>
            <a:pPr lvl="2">
              <a:lnSpc>
                <a:spcPct val="100000"/>
              </a:lnSpc>
              <a:spcBef>
                <a:spcPts val="0"/>
              </a:spcBef>
              <a:spcAft>
                <a:spcPts val="400"/>
              </a:spcAft>
            </a:pPr>
            <a:r>
              <a:rPr lang="nl-NL" sz="1800" dirty="0"/>
              <a:t>Médicament déjà dans le secteur populaire (assimilé aux phytoremèdes [néo]traditionnels)</a:t>
            </a:r>
          </a:p>
          <a:p>
            <a:pPr marL="457200" lvl="1" indent="0">
              <a:lnSpc>
                <a:spcPct val="100000"/>
              </a:lnSpc>
              <a:spcBef>
                <a:spcPts val="400"/>
              </a:spcBef>
              <a:spcAft>
                <a:spcPts val="400"/>
              </a:spcAft>
              <a:buNone/>
            </a:pPr>
            <a:r>
              <a:rPr lang="nl-NL" sz="2000" dirty="0"/>
              <a:t>Effets  </a:t>
            </a:r>
          </a:p>
          <a:p>
            <a:pPr lvl="2">
              <a:lnSpc>
                <a:spcPct val="100000"/>
              </a:lnSpc>
              <a:spcBef>
                <a:spcPts val="0"/>
              </a:spcBef>
              <a:spcAft>
                <a:spcPts val="400"/>
              </a:spcAft>
            </a:pPr>
            <a:r>
              <a:rPr lang="nl-NL" sz="1800" dirty="0"/>
              <a:t>Bouleversement du rapport entre savoirs populaire et médical. Pression médiatique: support ou atteinte à l’autorité médicale ?</a:t>
            </a:r>
          </a:p>
          <a:p>
            <a:pPr lvl="2">
              <a:lnSpc>
                <a:spcPct val="100000"/>
              </a:lnSpc>
              <a:spcBef>
                <a:spcPts val="0"/>
              </a:spcBef>
              <a:spcAft>
                <a:spcPts val="400"/>
              </a:spcAft>
            </a:pPr>
            <a:r>
              <a:rPr lang="nl-NL" sz="1800" dirty="0"/>
              <a:t>Fragilisation de la distinction entre secteur populaire et secteur médical </a:t>
            </a:r>
          </a:p>
          <a:p>
            <a:pPr marL="457200" lvl="1" indent="0">
              <a:lnSpc>
                <a:spcPct val="100000"/>
              </a:lnSpc>
              <a:spcBef>
                <a:spcPts val="400"/>
              </a:spcBef>
              <a:spcAft>
                <a:spcPts val="400"/>
              </a:spcAft>
              <a:buNone/>
            </a:pPr>
            <a:r>
              <a:rPr lang="nl-NL" sz="2000" dirty="0"/>
              <a:t>Perspectives</a:t>
            </a:r>
          </a:p>
          <a:p>
            <a:pPr lvl="2">
              <a:lnSpc>
                <a:spcPct val="100000"/>
              </a:lnSpc>
              <a:spcBef>
                <a:spcPts val="0"/>
              </a:spcBef>
              <a:spcAft>
                <a:spcPts val="400"/>
              </a:spcAft>
            </a:pPr>
            <a:r>
              <a:rPr lang="nl-NL" sz="1800" dirty="0"/>
              <a:t>Dans un contexte de discours totalisant, questionnement sur les opinions à venir</a:t>
            </a:r>
          </a:p>
          <a:p>
            <a:pPr lvl="2">
              <a:lnSpc>
                <a:spcPct val="100000"/>
              </a:lnSpc>
              <a:spcBef>
                <a:spcPts val="0"/>
              </a:spcBef>
              <a:spcAft>
                <a:spcPts val="400"/>
              </a:spcAft>
            </a:pPr>
            <a:r>
              <a:rPr lang="nl-NL" sz="1800" dirty="0"/>
              <a:t>A situer dans l’ensemble des discours sur les traitements (anti-vaccins+++, alternatives) </a:t>
            </a:r>
          </a:p>
        </p:txBody>
      </p:sp>
      <p:sp>
        <p:nvSpPr>
          <p:cNvPr id="5" name="ZoneTexte 4">
            <a:extLst>
              <a:ext uri="{FF2B5EF4-FFF2-40B4-BE49-F238E27FC236}">
                <a16:creationId xmlns:a16="http://schemas.microsoft.com/office/drawing/2014/main" id="{F28C28A9-35F8-0440-B48C-83846CF93535}"/>
              </a:ext>
            </a:extLst>
          </p:cNvPr>
          <p:cNvSpPr txBox="1"/>
          <p:nvPr/>
        </p:nvSpPr>
        <p:spPr>
          <a:xfrm>
            <a:off x="562966" y="6442364"/>
            <a:ext cx="1981889" cy="369332"/>
          </a:xfrm>
          <a:prstGeom prst="rect">
            <a:avLst/>
          </a:prstGeom>
          <a:noFill/>
        </p:spPr>
        <p:txBody>
          <a:bodyPr wrap="none" rtlCol="0">
            <a:spAutoFit/>
          </a:bodyPr>
          <a:lstStyle/>
          <a:p>
            <a:r>
              <a:rPr lang="fr-FR">
                <a:solidFill>
                  <a:srgbClr val="C00000"/>
                </a:solidFill>
              </a:rPr>
              <a:t>Travail en cours…</a:t>
            </a:r>
          </a:p>
        </p:txBody>
      </p:sp>
    </p:spTree>
    <p:extLst>
      <p:ext uri="{BB962C8B-B14F-4D97-AF65-F5344CB8AC3E}">
        <p14:creationId xmlns:p14="http://schemas.microsoft.com/office/powerpoint/2010/main" val="371329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EE9362-CA30-0949-95C1-2FEC3A7C73D6}"/>
              </a:ext>
            </a:extLst>
          </p:cNvPr>
          <p:cNvSpPr>
            <a:spLocks noGrp="1"/>
          </p:cNvSpPr>
          <p:nvPr>
            <p:ph type="title"/>
          </p:nvPr>
        </p:nvSpPr>
        <p:spPr/>
        <p:txBody>
          <a:bodyPr/>
          <a:lstStyle/>
          <a:p>
            <a:r>
              <a:rPr lang="fr-FR"/>
              <a:t> </a:t>
            </a:r>
          </a:p>
        </p:txBody>
      </p:sp>
      <p:sp>
        <p:nvSpPr>
          <p:cNvPr id="3" name="Espace réservé du contenu 2">
            <a:extLst>
              <a:ext uri="{FF2B5EF4-FFF2-40B4-BE49-F238E27FC236}">
                <a16:creationId xmlns:a16="http://schemas.microsoft.com/office/drawing/2014/main" id="{48E78F0E-8E55-A744-ACC9-23D63469DDA3}"/>
              </a:ext>
            </a:extLst>
          </p:cNvPr>
          <p:cNvSpPr>
            <a:spLocks noGrp="1"/>
          </p:cNvSpPr>
          <p:nvPr>
            <p:ph idx="1"/>
          </p:nvPr>
        </p:nvSpPr>
        <p:spPr>
          <a:xfrm>
            <a:off x="924751" y="1397154"/>
            <a:ext cx="10479370" cy="4744853"/>
          </a:xfrm>
        </p:spPr>
        <p:txBody>
          <a:bodyPr/>
          <a:lstStyle/>
          <a:p>
            <a:pPr marL="0" indent="0">
              <a:buNone/>
            </a:pPr>
            <a:r>
              <a:rPr lang="fr-FR"/>
              <a:t>Merci pour votre attention</a:t>
            </a:r>
          </a:p>
          <a:p>
            <a:pPr marL="0" indent="0">
              <a:buNone/>
            </a:pPr>
            <a:r>
              <a:rPr lang="fr-FR"/>
              <a:t>Alice Desclaux</a:t>
            </a:r>
          </a:p>
          <a:p>
            <a:pPr marL="0" indent="0">
              <a:buNone/>
            </a:pPr>
            <a:r>
              <a:rPr lang="fr-FR">
                <a:hlinkClick r:id="rId2"/>
              </a:rPr>
              <a:t>Alice.desclaux@ird.fr</a:t>
            </a:r>
            <a:endParaRPr lang="fr-FR"/>
          </a:p>
          <a:p>
            <a:pPr marL="0" indent="0">
              <a:buNone/>
            </a:pPr>
            <a:r>
              <a:rPr lang="fr-FR"/>
              <a:t>Projet CORAF </a:t>
            </a:r>
            <a:r>
              <a:rPr lang="fr-FR" sz="2400"/>
              <a:t>(Financement IRD)</a:t>
            </a:r>
          </a:p>
          <a:p>
            <a:pPr marL="457200" lvl="1" indent="0">
              <a:buNone/>
            </a:pPr>
            <a:r>
              <a:rPr lang="fr-FR" sz="2000"/>
              <a:t>Khoudia Sow, Roch Houngnihin, Blandine Bila, Marie Varloteaux, Mame Yacine Mbodj, Paola Pandaré, Haby Diaby, Nelly Feunkeng, Serge Bibeki, Alice Bila, Salomon Arouna Bonkoungou, Aïcha Diallo, Aubierge Kpatinvoh, Nasser Sime Seko</a:t>
            </a:r>
          </a:p>
          <a:p>
            <a:pPr marL="0" indent="-63500">
              <a:buNone/>
            </a:pPr>
            <a:r>
              <a:rPr lang="fr-FR" b="1">
                <a:solidFill>
                  <a:srgbClr val="C00000"/>
                </a:solidFill>
              </a:rPr>
              <a:t>Remerciements</a:t>
            </a:r>
            <a:r>
              <a:rPr lang="fr-FR">
                <a:solidFill>
                  <a:srgbClr val="C00000"/>
                </a:solidFill>
              </a:rPr>
              <a:t> </a:t>
            </a:r>
          </a:p>
          <a:p>
            <a:pPr marL="0" indent="-63500">
              <a:buNone/>
            </a:pPr>
            <a:r>
              <a:rPr lang="fr-FR" sz="2400"/>
              <a:t>RAEE  </a:t>
            </a:r>
            <a:r>
              <a:rPr lang="fr-FR" sz="2000"/>
              <a:t>Shsebola.hypotheses.org	 Marc Egrot, Firmin Kra, Francis Akindès</a:t>
            </a:r>
          </a:p>
          <a:p>
            <a:pPr marL="0" indent="-63500">
              <a:buNone/>
            </a:pPr>
            <a:r>
              <a:rPr lang="fr-FR" sz="2400"/>
              <a:t>CRCF/Sonar Global  </a:t>
            </a:r>
            <a:r>
              <a:rPr lang="fr-FR" sz="2000"/>
              <a:t>Anthony Billaud</a:t>
            </a:r>
          </a:p>
          <a:p>
            <a:pPr marL="0" indent="-63500">
              <a:buNone/>
            </a:pPr>
            <a:r>
              <a:rPr lang="fr-FR" sz="2400"/>
              <a:t>CRCF</a:t>
            </a:r>
            <a:r>
              <a:rPr lang="fr-FR" sz="2000"/>
              <a:t> Gabrièle Laborde-Balen</a:t>
            </a:r>
          </a:p>
          <a:p>
            <a:pPr lvl="1"/>
            <a:endParaRPr lang="fr-FR"/>
          </a:p>
          <a:p>
            <a:endParaRPr lang="fr-FR"/>
          </a:p>
        </p:txBody>
      </p:sp>
      <p:sp>
        <p:nvSpPr>
          <p:cNvPr id="4" name="Espace réservé du pied de page 3">
            <a:extLst>
              <a:ext uri="{FF2B5EF4-FFF2-40B4-BE49-F238E27FC236}">
                <a16:creationId xmlns:a16="http://schemas.microsoft.com/office/drawing/2014/main" id="{B54FD3C9-B556-7F4F-BABA-3A68BC804414}"/>
              </a:ext>
            </a:extLst>
          </p:cNvPr>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146583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a:xfrm>
            <a:off x="941321" y="2745896"/>
            <a:ext cx="9338553" cy="1303507"/>
          </a:xfrm>
        </p:spPr>
        <p:txBody>
          <a:bodyPr/>
          <a:lstStyle/>
          <a:p>
            <a:pPr algn="ctr"/>
            <a:r>
              <a:rPr lang="en-US" dirty="0"/>
              <a:t/>
            </a:r>
            <a:br>
              <a:rPr lang="en-US" dirty="0"/>
            </a:br>
            <a:r>
              <a:rPr lang="en-US" dirty="0" smtClean="0"/>
              <a:t>Session Q&amp;R</a:t>
            </a:r>
            <a:endParaRPr lang="en-US" noProof="0" dirty="0"/>
          </a:p>
        </p:txBody>
      </p:sp>
      <p:pic>
        <p:nvPicPr>
          <p:cNvPr id="9" name="Picture 4">
            <a:extLst>
              <a:ext uri="{FF2B5EF4-FFF2-40B4-BE49-F238E27FC236}">
                <a16:creationId xmlns:a16="http://schemas.microsoft.com/office/drawing/2014/main" id="{FE49759E-3056-4466-826C-7AC07303AA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6108" y="4156933"/>
            <a:ext cx="1787323" cy="169855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0D8C740-32EF-476B-BC64-A71C2D644D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14743" y="1132984"/>
            <a:ext cx="1791710" cy="179171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FB1EC8-B439-4B28-9AE7-4EC98B343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13" y="4170575"/>
            <a:ext cx="1791710" cy="1684913"/>
          </a:xfrm>
          <a:prstGeom prst="flowChartConnector">
            <a:avLst/>
          </a:prstGeom>
        </p:spPr>
      </p:pic>
      <p:pic>
        <p:nvPicPr>
          <p:cNvPr id="3076" name="Picture 4">
            <a:extLst>
              <a:ext uri="{FF2B5EF4-FFF2-40B4-BE49-F238E27FC236}">
                <a16:creationId xmlns:a16="http://schemas.microsoft.com/office/drawing/2014/main" id="{7AFA5366-89EB-4748-8BBA-085D66AB4C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61394" y="4187487"/>
            <a:ext cx="1779804" cy="167371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07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a:xfrm>
            <a:off x="1301541" y="2753615"/>
            <a:ext cx="9338553" cy="1303507"/>
          </a:xfrm>
        </p:spPr>
        <p:txBody>
          <a:bodyPr/>
          <a:lstStyle/>
          <a:p>
            <a:pPr algn="ctr"/>
            <a:r>
              <a:rPr lang="en-US" noProof="0" dirty="0" smtClean="0"/>
              <a:t>Merci </a:t>
            </a:r>
            <a:r>
              <a:rPr lang="en-US" noProof="0" dirty="0" err="1" smtClean="0"/>
              <a:t>d’avoir</a:t>
            </a:r>
            <a:r>
              <a:rPr lang="en-US" noProof="0" dirty="0" smtClean="0"/>
              <a:t> </a:t>
            </a:r>
            <a:r>
              <a:rPr lang="en-US" noProof="0" dirty="0" err="1" smtClean="0"/>
              <a:t>participé</a:t>
            </a:r>
            <a:r>
              <a:rPr lang="en-US" noProof="0" dirty="0" smtClean="0"/>
              <a:t> </a:t>
            </a:r>
            <a:r>
              <a:rPr lang="en-US" noProof="0" dirty="0" smtClean="0"/>
              <a:t>au </a:t>
            </a:r>
            <a:r>
              <a:rPr lang="en-US" noProof="0" dirty="0" err="1" smtClean="0"/>
              <a:t>webinaire</a:t>
            </a:r>
            <a:r>
              <a:rPr lang="en-US" dirty="0"/>
              <a:t>!</a:t>
            </a:r>
            <a:endParaRPr lang="en-US" noProof="0" dirty="0"/>
          </a:p>
        </p:txBody>
      </p:sp>
      <p:sp>
        <p:nvSpPr>
          <p:cNvPr id="3" name="TextBox 2">
            <a:extLst>
              <a:ext uri="{FF2B5EF4-FFF2-40B4-BE49-F238E27FC236}">
                <a16:creationId xmlns:a16="http://schemas.microsoft.com/office/drawing/2014/main" id="{F77A5A0F-D388-4D4E-A515-948FBBA8EC7A}"/>
              </a:ext>
            </a:extLst>
          </p:cNvPr>
          <p:cNvSpPr txBox="1"/>
          <p:nvPr/>
        </p:nvSpPr>
        <p:spPr>
          <a:xfrm>
            <a:off x="1491174" y="3834704"/>
            <a:ext cx="10424161" cy="1200329"/>
          </a:xfrm>
          <a:prstGeom prst="rect">
            <a:avLst/>
          </a:prstGeom>
          <a:noFill/>
        </p:spPr>
        <p:txBody>
          <a:bodyPr wrap="square" rtlCol="0">
            <a:spAutoFit/>
          </a:bodyPr>
          <a:lstStyle/>
          <a:p>
            <a:endParaRPr lang="en-GB" dirty="0">
              <a:solidFill>
                <a:srgbClr val="666666"/>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Inscrivez-vous</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au </a:t>
            </a:r>
            <a:r>
              <a:rPr lang="en-GB" dirty="0" err="1" smtClean="0">
                <a:solidFill>
                  <a:srgbClr val="666666"/>
                </a:solidFill>
                <a:latin typeface="Tahoma" panose="020B0604030504040204" pitchFamily="34" charset="0"/>
                <a:ea typeface="Tahoma" panose="020B0604030504040204" pitchFamily="34" charset="0"/>
                <a:cs typeface="Tahoma" panose="020B0604030504040204" pitchFamily="34" charset="0"/>
              </a:rPr>
              <a:t>réseau</a:t>
            </a:r>
            <a:r>
              <a:rPr lang="en-GB" dirty="0" smtClean="0">
                <a:solidFill>
                  <a:srgbClr val="666666"/>
                </a:solidFill>
                <a:latin typeface="Tahoma" panose="020B0604030504040204" pitchFamily="34" charset="0"/>
                <a:ea typeface="Tahoma" panose="020B0604030504040204" pitchFamily="34" charset="0"/>
                <a:cs typeface="Tahoma" panose="020B0604030504040204" pitchFamily="34" charset="0"/>
              </a:rPr>
              <a:t> Sonar-Global: </a:t>
            </a:r>
            <a:r>
              <a:rPr lang="en-US" dirty="0">
                <a:hlinkClick r:id="rId2"/>
              </a:rPr>
              <a:t>https://www.sonar-global.eu/join-sonar-global/</a:t>
            </a:r>
            <a:endParaRPr lang="en-US" dirty="0"/>
          </a:p>
          <a:p>
            <a:pPr marL="285750" indent="-285750">
              <a:buFont typeface="Arial" panose="020B0604020202020204" pitchFamily="34" charset="0"/>
              <a:buChar char="•"/>
            </a:pPr>
            <a:endParaRPr lang="en-US" dirty="0">
              <a:solidFill>
                <a:srgbClr val="666666"/>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dirty="0" err="1" smtClean="0">
                <a:solidFill>
                  <a:srgbClr val="666666"/>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Rejoignez</a:t>
            </a:r>
            <a:r>
              <a:rPr lang="en-US" dirty="0" smtClean="0">
                <a:solidFill>
                  <a:srgbClr val="666666"/>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dirty="0" err="1" smtClean="0">
                <a:solidFill>
                  <a:srgbClr val="666666"/>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nos</a:t>
            </a:r>
            <a:r>
              <a:rPr lang="en-US" dirty="0" smtClean="0">
                <a:solidFill>
                  <a:srgbClr val="666666"/>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b="1" dirty="0" smtClean="0">
                <a:solidFill>
                  <a:srgbClr val="666666"/>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discussions</a:t>
            </a:r>
            <a:r>
              <a:rPr lang="en-US" dirty="0" smtClean="0">
                <a:solidFill>
                  <a:srgbClr val="666666"/>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sur le </a:t>
            </a:r>
            <a:r>
              <a:rPr lang="en-US" dirty="0">
                <a:solidFill>
                  <a:srgbClr val="666666"/>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COVID-19: </a:t>
            </a:r>
            <a:r>
              <a:rPr lang="en-US" dirty="0">
                <a:hlinkClick r:id="rId3"/>
              </a:rPr>
              <a:t>https://www.sonar-global.eu/forum/sonar-global/</a:t>
            </a:r>
            <a:endParaRPr lang="x-none"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278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Example footer | February 2019</a:t>
            </a:r>
            <a:endParaRPr lang="nl-NL" dirty="0"/>
          </a:p>
        </p:txBody>
      </p:sp>
    </p:spTree>
    <p:extLst>
      <p:ext uri="{BB962C8B-B14F-4D97-AF65-F5344CB8AC3E}">
        <p14:creationId xmlns:p14="http://schemas.microsoft.com/office/powerpoint/2010/main" val="9455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3E6DA-E00F-E84D-B924-A75A8DDDA8B7}"/>
              </a:ext>
            </a:extLst>
          </p:cNvPr>
          <p:cNvSpPr>
            <a:spLocks noGrp="1"/>
          </p:cNvSpPr>
          <p:nvPr>
            <p:ph type="title"/>
          </p:nvPr>
        </p:nvSpPr>
        <p:spPr>
          <a:xfrm>
            <a:off x="673100" y="1100093"/>
            <a:ext cx="10766044" cy="987500"/>
          </a:xfrm>
        </p:spPr>
        <p:txBody>
          <a:bodyPr/>
          <a:lstStyle/>
          <a:p>
            <a:r>
              <a:rPr lang="fr-FR" sz="3200" dirty="0"/>
              <a:t>Phase 2. Traitement du coronavirus « La solution viendra du Burkina" </a:t>
            </a:r>
            <a:r>
              <a:rPr lang="fr-FR" sz="2400" dirty="0"/>
              <a:t>(Mars-Avril)</a:t>
            </a:r>
          </a:p>
        </p:txBody>
      </p:sp>
      <p:sp>
        <p:nvSpPr>
          <p:cNvPr id="3" name="Espace réservé du contenu 2">
            <a:extLst>
              <a:ext uri="{FF2B5EF4-FFF2-40B4-BE49-F238E27FC236}">
                <a16:creationId xmlns:a16="http://schemas.microsoft.com/office/drawing/2014/main" id="{8C2DDAF7-82CE-6D4C-A511-D53DC7D38173}"/>
              </a:ext>
            </a:extLst>
          </p:cNvPr>
          <p:cNvSpPr>
            <a:spLocks noGrp="1"/>
          </p:cNvSpPr>
          <p:nvPr>
            <p:ph sz="half" idx="2"/>
          </p:nvPr>
        </p:nvSpPr>
        <p:spPr>
          <a:xfrm>
            <a:off x="673100" y="2235873"/>
            <a:ext cx="10744200" cy="3940639"/>
          </a:xfrm>
        </p:spPr>
        <p:txBody>
          <a:bodyPr/>
          <a:lstStyle/>
          <a:p>
            <a:pPr algn="just"/>
            <a:r>
              <a:rPr lang="fr-SN" sz="2000" b="1" dirty="0">
                <a:solidFill>
                  <a:schemeClr val="accent1"/>
                </a:solidFill>
              </a:rPr>
              <a:t>La peur s’installe </a:t>
            </a:r>
            <a:r>
              <a:rPr lang="fr-SN" sz="2000" dirty="0">
                <a:solidFill>
                  <a:schemeClr val="accent1"/>
                </a:solidFill>
              </a:rPr>
              <a:t>avec l’arrivée du cas 0 (09 mars); et le décès premier cas le 18 mars</a:t>
            </a:r>
            <a:r>
              <a:rPr lang="fr-SN" sz="2000" dirty="0">
                <a:solidFill>
                  <a:schemeClr val="accent1"/>
                </a:solidFill>
                <a:latin typeface="Tahoma"/>
                <a:cs typeface="Tahoma"/>
              </a:rPr>
              <a:t> </a:t>
            </a:r>
          </a:p>
          <a:p>
            <a:pPr algn="just"/>
            <a:r>
              <a:rPr lang="fr-FR" sz="2000" b="1" dirty="0"/>
              <a:t>L’alarme OMS « L’Afrique doit se préparer au pire » du 19 mars « </a:t>
            </a:r>
            <a:r>
              <a:rPr lang="fr-FR" sz="2000" b="1" dirty="0">
                <a:solidFill>
                  <a:schemeClr val="accent1"/>
                </a:solidFill>
              </a:rPr>
              <a:t>passe mal »</a:t>
            </a:r>
          </a:p>
          <a:p>
            <a:r>
              <a:rPr lang="fr-FR" sz="2000" b="1" dirty="0"/>
              <a:t>Covid-19 : Des associations appellent le gouvernement à équiper les hôpitaux</a:t>
            </a:r>
          </a:p>
          <a:p>
            <a:pPr algn="just"/>
            <a:r>
              <a:rPr lang="fr-FR" sz="2000" b="1" dirty="0">
                <a:solidFill>
                  <a:schemeClr val="accent1"/>
                </a:solidFill>
              </a:rPr>
              <a:t>Récriminations sur les conditions de la prise en charge+++</a:t>
            </a:r>
          </a:p>
          <a:p>
            <a:r>
              <a:rPr lang="fr-FR" sz="2000" b="1" dirty="0"/>
              <a:t>La polémique sur la gestion de la lutte contre le coronavirus enfle </a:t>
            </a:r>
          </a:p>
          <a:p>
            <a:r>
              <a:rPr lang="fr-FR" sz="2000" b="1" dirty="0">
                <a:solidFill>
                  <a:schemeClr val="accent1"/>
                </a:solidFill>
              </a:rPr>
              <a:t>Perte de confiance des populations envers les acteurs institutionnels</a:t>
            </a:r>
          </a:p>
          <a:p>
            <a:r>
              <a:rPr lang="fr-FR" sz="2000" b="1" dirty="0">
                <a:solidFill>
                  <a:schemeClr val="accent1"/>
                </a:solidFill>
              </a:rPr>
              <a:t>Par contre, intérêt marqué pour des solutions endogènes</a:t>
            </a:r>
          </a:p>
          <a:p>
            <a:pPr lvl="1"/>
            <a:r>
              <a:rPr lang="fr-FR" sz="2000" b="1" dirty="0">
                <a:solidFill>
                  <a:schemeClr val="accent1"/>
                </a:solidFill>
              </a:rPr>
              <a:t>Acteurs économiques (CORONATHON); communautaires (RENAIDS, MAVO); Artisans</a:t>
            </a:r>
          </a:p>
          <a:p>
            <a:pPr lvl="1"/>
            <a:r>
              <a:rPr lang="fr-FR" sz="2000" b="1" dirty="0" err="1">
                <a:solidFill>
                  <a:schemeClr val="accent1"/>
                </a:solidFill>
              </a:rPr>
              <a:t>Tradithérapeutes</a:t>
            </a:r>
            <a:r>
              <a:rPr lang="fr-FR" sz="2000" b="1" dirty="0">
                <a:solidFill>
                  <a:schemeClr val="accent1"/>
                </a:solidFill>
              </a:rPr>
              <a:t> : prévention et traitement +++</a:t>
            </a:r>
          </a:p>
          <a:p>
            <a:r>
              <a:rPr lang="fr-FR" sz="2000" dirty="0"/>
              <a:t>Covid-19 : ruée vers la chloroquine au Burkina </a:t>
            </a:r>
          </a:p>
        </p:txBody>
      </p:sp>
    </p:spTree>
    <p:extLst>
      <p:ext uri="{BB962C8B-B14F-4D97-AF65-F5344CB8AC3E}">
        <p14:creationId xmlns:p14="http://schemas.microsoft.com/office/powerpoint/2010/main" val="23877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0718F0-6057-574E-8757-D85175E48219}"/>
              </a:ext>
            </a:extLst>
          </p:cNvPr>
          <p:cNvSpPr>
            <a:spLocks noGrp="1"/>
          </p:cNvSpPr>
          <p:nvPr>
            <p:ph type="title"/>
          </p:nvPr>
        </p:nvSpPr>
        <p:spPr>
          <a:xfrm>
            <a:off x="673100" y="1100093"/>
            <a:ext cx="10766044" cy="901236"/>
          </a:xfrm>
        </p:spPr>
        <p:txBody>
          <a:bodyPr/>
          <a:lstStyle/>
          <a:p>
            <a:r>
              <a:rPr lang="fr-FR" sz="3200" dirty="0"/>
              <a:t>Phase 3. Amélioration de la courbe épidémique, mais des questions en suspens </a:t>
            </a:r>
            <a:r>
              <a:rPr lang="fr-FR" sz="2400" dirty="0"/>
              <a:t>(Mai-juin)</a:t>
            </a:r>
            <a:r>
              <a:rPr lang="fr-FR" sz="3200" dirty="0"/>
              <a:t>  </a:t>
            </a:r>
          </a:p>
        </p:txBody>
      </p:sp>
      <p:sp>
        <p:nvSpPr>
          <p:cNvPr id="3" name="Espace réservé du contenu 2">
            <a:extLst>
              <a:ext uri="{FF2B5EF4-FFF2-40B4-BE49-F238E27FC236}">
                <a16:creationId xmlns:a16="http://schemas.microsoft.com/office/drawing/2014/main" id="{76A5A36A-95EB-2A44-81D2-D7938119F93A}"/>
              </a:ext>
            </a:extLst>
          </p:cNvPr>
          <p:cNvSpPr>
            <a:spLocks noGrp="1"/>
          </p:cNvSpPr>
          <p:nvPr>
            <p:ph sz="half" idx="2"/>
          </p:nvPr>
        </p:nvSpPr>
        <p:spPr/>
        <p:txBody>
          <a:bodyPr/>
          <a:lstStyle/>
          <a:p>
            <a:r>
              <a:rPr lang="fr-FR" sz="2000" dirty="0"/>
              <a:t>COVID- 19 : Le Burkina amorce une courbe descendante; </a:t>
            </a:r>
            <a:r>
              <a:rPr lang="fr-FR" sz="2000" dirty="0">
                <a:solidFill>
                  <a:srgbClr val="0070C0"/>
                </a:solidFill>
              </a:rPr>
              <a:t>la peur s’estompe</a:t>
            </a:r>
          </a:p>
          <a:p>
            <a:pPr algn="just">
              <a:spcBef>
                <a:spcPts val="300"/>
              </a:spcBef>
              <a:spcAft>
                <a:spcPts val="300"/>
              </a:spcAft>
            </a:pPr>
            <a:r>
              <a:rPr lang="fr-FR" sz="2000" b="1" dirty="0"/>
              <a:t>Marche pour la levée du couvre-feu : « La lutte continue jusqu’à ce que nous obtenions gain de cause »</a:t>
            </a:r>
            <a:endParaRPr lang="fr-FR" sz="2000" dirty="0">
              <a:solidFill>
                <a:srgbClr val="0070C0"/>
              </a:solidFill>
            </a:endParaRPr>
          </a:p>
          <a:p>
            <a:pPr algn="just">
              <a:spcBef>
                <a:spcPts val="300"/>
              </a:spcBef>
              <a:spcAft>
                <a:spcPts val="300"/>
              </a:spcAft>
            </a:pPr>
            <a:r>
              <a:rPr lang="fr-FR" sz="2000" dirty="0">
                <a:solidFill>
                  <a:srgbClr val="0070C0"/>
                </a:solidFill>
              </a:rPr>
              <a:t>Covid-19 insérée dans la nosographie populaire comme </a:t>
            </a:r>
            <a:r>
              <a:rPr lang="fr-FR" sz="2000" dirty="0"/>
              <a:t>« </a:t>
            </a:r>
            <a:r>
              <a:rPr lang="fr-FR" sz="2000" i="1" dirty="0"/>
              <a:t>ban </a:t>
            </a:r>
            <a:r>
              <a:rPr lang="fr-FR" sz="2000" i="1" dirty="0" err="1"/>
              <a:t>loong</a:t>
            </a:r>
            <a:r>
              <a:rPr lang="fr-FR" sz="2000" i="1" dirty="0"/>
              <a:t> </a:t>
            </a:r>
            <a:r>
              <a:rPr lang="fr-FR" sz="2000" i="1" dirty="0" err="1"/>
              <a:t>dem</a:t>
            </a:r>
            <a:r>
              <a:rPr lang="fr-FR" sz="2000" i="1" dirty="0"/>
              <a:t> »</a:t>
            </a:r>
          </a:p>
          <a:p>
            <a:pPr lvl="1" algn="just">
              <a:spcBef>
                <a:spcPts val="300"/>
              </a:spcBef>
              <a:spcAft>
                <a:spcPts val="300"/>
              </a:spcAft>
            </a:pPr>
            <a:r>
              <a:rPr lang="fr-FR" sz="2000" i="1" dirty="0">
                <a:solidFill>
                  <a:srgbClr val="0070C0"/>
                </a:solidFill>
              </a:rPr>
              <a:t>Maladie transmissible / </a:t>
            </a:r>
            <a:r>
              <a:rPr lang="fr-FR" sz="2000" dirty="0">
                <a:solidFill>
                  <a:srgbClr val="0070C0"/>
                </a:solidFill>
              </a:rPr>
              <a:t>Prévention possible par thérapie traditionnelle;</a:t>
            </a:r>
          </a:p>
          <a:p>
            <a:pPr lvl="1" algn="just">
              <a:spcBef>
                <a:spcPts val="300"/>
              </a:spcBef>
              <a:spcAft>
                <a:spcPts val="300"/>
              </a:spcAft>
            </a:pPr>
            <a:r>
              <a:rPr lang="fr-FR" sz="2000" dirty="0">
                <a:solidFill>
                  <a:srgbClr val="0070C0"/>
                </a:solidFill>
                <a:latin typeface="Tahoma"/>
                <a:cs typeface="Tahoma"/>
              </a:rPr>
              <a:t>Et pour </a:t>
            </a:r>
            <a:r>
              <a:rPr lang="fr-FR" sz="2000">
                <a:solidFill>
                  <a:srgbClr val="0070C0"/>
                </a:solidFill>
                <a:latin typeface="Tahoma"/>
                <a:cs typeface="Tahoma"/>
              </a:rPr>
              <a:t>une majorité, la </a:t>
            </a:r>
            <a:r>
              <a:rPr lang="fr-FR" sz="2000" dirty="0">
                <a:solidFill>
                  <a:srgbClr val="0070C0"/>
                </a:solidFill>
                <a:latin typeface="Tahoma"/>
                <a:cs typeface="Tahoma"/>
              </a:rPr>
              <a:t>covid-19, quelle que soit sa nature, est finie au Burkina</a:t>
            </a:r>
          </a:p>
          <a:p>
            <a:pPr algn="just">
              <a:spcBef>
                <a:spcPts val="300"/>
              </a:spcBef>
              <a:spcAft>
                <a:spcPts val="300"/>
              </a:spcAft>
            </a:pPr>
            <a:r>
              <a:rPr lang="fr-FR" dirty="0"/>
              <a:t> </a:t>
            </a:r>
            <a:r>
              <a:rPr lang="fr-FR" sz="2000" b="1" dirty="0">
                <a:solidFill>
                  <a:srgbClr val="0070C0"/>
                </a:solidFill>
              </a:rPr>
              <a:t>Et surtout ne pas aller à « </a:t>
            </a:r>
            <a:r>
              <a:rPr lang="fr-FR" sz="2000" b="1" dirty="0" err="1">
                <a:solidFill>
                  <a:srgbClr val="0070C0"/>
                </a:solidFill>
              </a:rPr>
              <a:t>Tengandogo</a:t>
            </a:r>
            <a:r>
              <a:rPr lang="fr-FR" sz="2000" b="1" dirty="0">
                <a:solidFill>
                  <a:srgbClr val="0070C0"/>
                </a:solidFill>
              </a:rPr>
              <a:t> » car alors, on risque gros!</a:t>
            </a:r>
            <a:endParaRPr lang="fr-FR" sz="2000" strike="sngStrike" dirty="0"/>
          </a:p>
          <a:p>
            <a:r>
              <a:rPr lang="fr-FR" sz="2000" dirty="0">
                <a:solidFill>
                  <a:srgbClr val="0070C0"/>
                </a:solidFill>
              </a:rPr>
              <a:t>Mesures barrières vues comme désormais inutiles (Covid-20 </a:t>
            </a:r>
            <a:r>
              <a:rPr lang="fr-FR" sz="2000" i="1" dirty="0">
                <a:solidFill>
                  <a:srgbClr val="0070C0"/>
                </a:solidFill>
              </a:rPr>
              <a:t>vs</a:t>
            </a:r>
            <a:r>
              <a:rPr lang="fr-FR" sz="2000" dirty="0">
                <a:solidFill>
                  <a:srgbClr val="0070C0"/>
                </a:solidFill>
              </a:rPr>
              <a:t> covid-19)</a:t>
            </a:r>
          </a:p>
          <a:p>
            <a:endParaRPr lang="fr-FR" dirty="0"/>
          </a:p>
          <a:p>
            <a:endParaRPr lang="fr-FR" sz="2000" dirty="0"/>
          </a:p>
          <a:p>
            <a:endParaRPr lang="fr-FR" sz="2000" dirty="0"/>
          </a:p>
          <a:p>
            <a:endParaRPr lang="fr-FR" sz="2000" dirty="0"/>
          </a:p>
        </p:txBody>
      </p:sp>
    </p:spTree>
    <p:extLst>
      <p:ext uri="{BB962C8B-B14F-4D97-AF65-F5344CB8AC3E}">
        <p14:creationId xmlns:p14="http://schemas.microsoft.com/office/powerpoint/2010/main" val="11108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4E34D3-85E4-3F48-9A2B-4AE35724C878}"/>
              </a:ext>
            </a:extLst>
          </p:cNvPr>
          <p:cNvSpPr>
            <a:spLocks noGrp="1"/>
          </p:cNvSpPr>
          <p:nvPr>
            <p:ph type="title"/>
          </p:nvPr>
        </p:nvSpPr>
        <p:spPr/>
        <p:txBody>
          <a:bodyPr/>
          <a:lstStyle/>
          <a:p>
            <a:pPr algn="ctr"/>
            <a:r>
              <a:rPr lang="fr-FR" sz="2800" dirty="0"/>
              <a:t>Evolution des cas testés et des cas confirmés au 19 juin </a:t>
            </a:r>
            <a:br>
              <a:rPr lang="fr-FR" sz="2800" dirty="0"/>
            </a:br>
            <a:r>
              <a:rPr lang="fr-FR" sz="2800" b="0" i="1" dirty="0"/>
              <a:t>(Cf. </a:t>
            </a:r>
            <a:r>
              <a:rPr lang="fr-FR" sz="2800" b="0" i="1" dirty="0" err="1"/>
              <a:t>SitRep</a:t>
            </a:r>
            <a:r>
              <a:rPr lang="fr-FR" sz="2800" b="0" i="1" dirty="0"/>
              <a:t> 113) CORUS)</a:t>
            </a:r>
            <a:r>
              <a:rPr lang="fr-FR" i="1" dirty="0"/>
              <a:t/>
            </a:r>
            <a:br>
              <a:rPr lang="fr-FR" i="1" dirty="0"/>
            </a:br>
            <a:r>
              <a:rPr lang="fr-FR" dirty="0"/>
              <a:t/>
            </a:r>
            <a:br>
              <a:rPr lang="fr-FR" dirty="0"/>
            </a:br>
            <a:endParaRPr lang="fr-FR" dirty="0"/>
          </a:p>
        </p:txBody>
      </p:sp>
      <p:sp>
        <p:nvSpPr>
          <p:cNvPr id="4" name="Espace réservé du pied de page 3">
            <a:extLst>
              <a:ext uri="{FF2B5EF4-FFF2-40B4-BE49-F238E27FC236}">
                <a16:creationId xmlns:a16="http://schemas.microsoft.com/office/drawing/2014/main" id="{69C371CD-6AC8-CC49-9E47-5BA426D3B211}"/>
              </a:ext>
            </a:extLst>
          </p:cNvPr>
          <p:cNvSpPr>
            <a:spLocks noGrp="1"/>
          </p:cNvSpPr>
          <p:nvPr>
            <p:ph type="ftr" sz="quarter" idx="11"/>
          </p:nvPr>
        </p:nvSpPr>
        <p:spPr/>
        <p:txBody>
          <a:bodyPr/>
          <a:lstStyle/>
          <a:p>
            <a:r>
              <a:rPr lang="nl-NL"/>
              <a:t>Example footer | February 2019</a:t>
            </a:r>
            <a:endParaRPr lang="nl-NL" dirty="0"/>
          </a:p>
        </p:txBody>
      </p:sp>
      <p:pic>
        <p:nvPicPr>
          <p:cNvPr id="1025" name="Picture 1" descr="page3image22120480">
            <a:extLst>
              <a:ext uri="{FF2B5EF4-FFF2-40B4-BE49-F238E27FC236}">
                <a16:creationId xmlns:a16="http://schemas.microsoft.com/office/drawing/2014/main" id="{54F4D779-6804-6448-91BC-118159A338B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69512" y="2425700"/>
            <a:ext cx="8595826" cy="375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44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B4CC3-289C-434D-B905-4AFB3E3E06BC}"/>
              </a:ext>
            </a:extLst>
          </p:cNvPr>
          <p:cNvSpPr>
            <a:spLocks noGrp="1"/>
          </p:cNvSpPr>
          <p:nvPr>
            <p:ph type="title"/>
          </p:nvPr>
        </p:nvSpPr>
        <p:spPr>
          <a:xfrm>
            <a:off x="673100" y="1100092"/>
            <a:ext cx="10766044" cy="883983"/>
          </a:xfrm>
        </p:spPr>
        <p:txBody>
          <a:bodyPr/>
          <a:lstStyle/>
          <a:p>
            <a:pPr algn="ctr"/>
            <a:r>
              <a:rPr lang="fr-FR" sz="2800" dirty="0"/>
              <a:t>Evolution des cas de covid-19 </a:t>
            </a:r>
            <a:r>
              <a:rPr lang="fr-FR" sz="3200" dirty="0"/>
              <a:t>: </a:t>
            </a:r>
            <a:r>
              <a:rPr lang="fr-FR" sz="2800" dirty="0"/>
              <a:t>Situation au 19 juin  </a:t>
            </a:r>
            <a:br>
              <a:rPr lang="fr-FR" sz="2800" dirty="0"/>
            </a:br>
            <a:r>
              <a:rPr lang="fr-FR" sz="2000" b="0" i="1" dirty="0"/>
              <a:t>(Cf. </a:t>
            </a:r>
            <a:r>
              <a:rPr lang="fr-FR" sz="2000" b="0" i="1" dirty="0" err="1"/>
              <a:t>SitRep</a:t>
            </a:r>
            <a:r>
              <a:rPr lang="fr-FR" sz="2000" b="0" i="1" dirty="0"/>
              <a:t> 113 CORUS)</a:t>
            </a:r>
            <a:r>
              <a:rPr lang="fr-FR" i="1" dirty="0"/>
              <a:t/>
            </a:r>
            <a:br>
              <a:rPr lang="fr-FR" i="1" dirty="0"/>
            </a:br>
            <a:r>
              <a:rPr lang="fr-FR" dirty="0"/>
              <a:t/>
            </a:r>
            <a:br>
              <a:rPr lang="fr-FR" dirty="0"/>
            </a:br>
            <a:endParaRPr lang="fr-FR" dirty="0"/>
          </a:p>
        </p:txBody>
      </p:sp>
      <p:pic>
        <p:nvPicPr>
          <p:cNvPr id="2049" name="Picture 1" descr="page2image46483488">
            <a:extLst>
              <a:ext uri="{FF2B5EF4-FFF2-40B4-BE49-F238E27FC236}">
                <a16:creationId xmlns:a16="http://schemas.microsoft.com/office/drawing/2014/main" id="{10E649E1-F418-7F4D-8546-945D7C8CB17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41585" y="2425700"/>
            <a:ext cx="8651680" cy="375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06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811 2801 VIRT2UE PowerPoint Template">
  <a:themeElements>
    <a:clrScheme name="Personnalisé 5">
      <a:dk1>
        <a:srgbClr val="6666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2 2005 SG PowerPoint template" id="{DAC62CB7-9000-42BD-B857-B0BB9BC59CEB}" vid="{2AB03231-0F28-4896-BF8B-70B3BA84C83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SG PowerPoint template_final</Template>
  <TotalTime>1095</TotalTime>
  <Words>1825</Words>
  <Application>Microsoft Office PowerPoint</Application>
  <PresentationFormat>Grand écran</PresentationFormat>
  <Paragraphs>412</Paragraphs>
  <Slides>55</Slides>
  <Notes>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55</vt:i4>
      </vt:variant>
    </vt:vector>
  </HeadingPairs>
  <TitlesOfParts>
    <vt:vector size="62" baseType="lpstr">
      <vt:lpstr>Arial</vt:lpstr>
      <vt:lpstr>Calibri</vt:lpstr>
      <vt:lpstr>Courier New</vt:lpstr>
      <vt:lpstr>Tahoma</vt:lpstr>
      <vt:lpstr>Trebuchet MS</vt:lpstr>
      <vt:lpstr>Wingdings</vt:lpstr>
      <vt:lpstr>1811 2801 VIRT2UE PowerPoint Template</vt:lpstr>
      <vt:lpstr>Circulation globale des idées  et des effets du COVID-19 sur le terrain en Afrique. </vt:lpstr>
      <vt:lpstr>Présentation PowerPoint</vt:lpstr>
      <vt:lpstr>Information en circulation, réponse institutionnelle et réactions populaires face au covid-19 au Burkina Faso</vt:lpstr>
      <vt:lpstr>Préliminaire</vt:lpstr>
      <vt:lpstr>Phase 1. Une urgence de santé publique (janv-fév) </vt:lpstr>
      <vt:lpstr>Phase 2. Traitement du coronavirus « La solution viendra du Burkina" (Mars-Avril)</vt:lpstr>
      <vt:lpstr>Phase 3. Amélioration de la courbe épidémique, mais des questions en suspens (Mai-juin)  </vt:lpstr>
      <vt:lpstr>Evolution des cas testés et des cas confirmés au 19 juin  (Cf. SitRep 113) CORUS)  </vt:lpstr>
      <vt:lpstr>Evolution des cas de covid-19 : Situation au 19 juin   (Cf. SitRep 113 CORUS)  </vt:lpstr>
      <vt:lpstr>Perspectives</vt:lpstr>
      <vt:lpstr>Veille internet anthropo-épidémiologique  Covid-19 et Ebola en Afrique : presses et humours pandémiques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Entre infox et info(x) La diffusion d’information sur le traitement du COVID-19 et son impact en Afrique de l’ouest</vt:lpstr>
      <vt:lpstr>Infodémie, info, info(x)</vt:lpstr>
      <vt:lpstr>    </vt:lpstr>
      <vt:lpstr>Présentation PowerPoint</vt:lpstr>
      <vt:lpstr> </vt:lpstr>
      <vt:lpstr> </vt:lpstr>
      <vt:lpstr>  </vt:lpstr>
      <vt:lpstr>Perspectives</vt:lpstr>
      <vt:lpstr> </vt:lpstr>
      <vt:lpstr> Session Q&amp;R</vt:lpstr>
      <vt:lpstr>Merci d’avoir participé au webinaire!</vt:lpstr>
      <vt:lpstr>Présentation PowerPoint</vt:lpstr>
    </vt:vector>
  </TitlesOfParts>
  <Company>Institut Pasteur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Heading</dc:title>
  <dc:creator>Utilisateur Windows</dc:creator>
  <cp:lastModifiedBy>Joy  CREMESTY</cp:lastModifiedBy>
  <cp:revision>78</cp:revision>
  <dcterms:created xsi:type="dcterms:W3CDTF">2019-02-27T14:55:22Z</dcterms:created>
  <dcterms:modified xsi:type="dcterms:W3CDTF">2020-06-29T13:15:03Z</dcterms:modified>
</cp:coreProperties>
</file>